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notesMasterIdLst>
    <p:notesMasterId r:id="rId18"/>
  </p:notesMasterIdLst>
  <p:sldIdLst>
    <p:sldId id="282" r:id="rId3"/>
    <p:sldId id="278" r:id="rId4"/>
    <p:sldId id="257" r:id="rId5"/>
    <p:sldId id="268" r:id="rId6"/>
    <p:sldId id="258" r:id="rId7"/>
    <p:sldId id="260" r:id="rId8"/>
    <p:sldId id="283" r:id="rId9"/>
    <p:sldId id="284" r:id="rId10"/>
    <p:sldId id="266" r:id="rId11"/>
    <p:sldId id="261" r:id="rId12"/>
    <p:sldId id="262" r:id="rId13"/>
    <p:sldId id="263" r:id="rId14"/>
    <p:sldId id="279" r:id="rId15"/>
    <p:sldId id="264" r:id="rId16"/>
    <p:sldId id="281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A06E23-9076-46EA-AE77-22BD4D20BCCA}">
          <p14:sldIdLst>
            <p14:sldId id="282"/>
            <p14:sldId id="278"/>
            <p14:sldId id="257"/>
            <p14:sldId id="268"/>
            <p14:sldId id="258"/>
            <p14:sldId id="260"/>
            <p14:sldId id="283"/>
            <p14:sldId id="284"/>
          </p14:sldIdLst>
        </p14:section>
        <p14:section name="Materiale Promotionale" id="{F70B9A25-8885-4951-8870-A16CC9DC6486}">
          <p14:sldIdLst>
            <p14:sldId id="266"/>
            <p14:sldId id="261"/>
            <p14:sldId id="262"/>
            <p14:sldId id="263"/>
            <p14:sldId id="279"/>
          </p14:sldIdLst>
        </p14:section>
        <p14:section name="Program+ Informatii de localizare" id="{2C99C21A-4148-4CA8-8D0C-1371105E2D22}">
          <p14:sldIdLst>
            <p14:sldId id="264"/>
            <p14:sldId id="28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1D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A29F03-C73D-EF0B-3001-EF56A0247524}" v="9" dt="2025-03-23T18:27:09.762"/>
    <p1510:client id="{CD858DE2-CD65-04A3-ED99-E99B0E8045FB}" v="14" dt="2025-03-23T14:14:15.6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Stil luminos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Stil mediu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70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A8B6C-7C8C-4393-B213-B8BCBC5EBDE1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87D964-D3BC-4B09-B1E2-4EE135A69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85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12C62-0529-4B18-A859-10F2EE98F66B}" type="datetime1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64 BIT Arcade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9EE20-F543-4A68-8610-63E57CE4A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662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310C1-BCE5-488E-8519-0AEFA2BE08D9}" type="datetime1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64 BIT Arcade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9EE20-F543-4A68-8610-63E57CE4A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617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E8EB3-8E7D-4AE7-B7D3-6CC16CC21EAE}" type="datetime1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64 BIT Arcade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9EE20-F543-4A68-8610-63E57CE4A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96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o-RO"/>
              <a:t>Clic pentru editare stil titlu</a:t>
            </a:r>
          </a:p>
        </p:txBody>
      </p:sp>
      <p:sp>
        <p:nvSpPr>
          <p:cNvPr id="3" name="Subtitlu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o-RO"/>
              <a:t>Clic pentru a edita stilul de subtitlu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3E8AD-4F80-492A-97A9-79DD5BB5D54F}" type="datetimeFigureOut">
              <a:rPr lang="ro-RO" smtClean="0"/>
              <a:t>23.03.2025</a:t>
            </a:fld>
            <a:endParaRPr lang="ro-RO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736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 pentru editare stil titlu</a:t>
            </a:r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3E8AD-4F80-492A-97A9-79DD5BB5D54F}" type="datetimeFigureOut">
              <a:rPr lang="ro-RO" smtClean="0"/>
              <a:t>23.03.2025</a:t>
            </a:fld>
            <a:endParaRPr lang="ro-RO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7927695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o-RO"/>
              <a:t>Clic pentru editare stil titlu</a:t>
            </a:r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o-RO"/>
              <a:t>Clic pentru editare stiluri text Coordonator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3E8AD-4F80-492A-97A9-79DD5BB5D54F}" type="datetimeFigureOut">
              <a:rPr lang="ro-RO" smtClean="0"/>
              <a:t>23.03.2025</a:t>
            </a:fld>
            <a:endParaRPr lang="ro-RO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703149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 pentru editare stil titlu</a:t>
            </a:r>
          </a:p>
        </p:txBody>
      </p:sp>
      <p:sp>
        <p:nvSpPr>
          <p:cNvPr id="3" name="Substituent conținut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conținut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3E8AD-4F80-492A-97A9-79DD5BB5D54F}" type="datetimeFigureOut">
              <a:rPr lang="ro-RO" smtClean="0"/>
              <a:t>23.03.2025</a:t>
            </a:fld>
            <a:endParaRPr lang="ro-RO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396187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o-RO"/>
              <a:t>Clic pentru editare stil titlu</a:t>
            </a:r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o-RO"/>
              <a:t>Clic pentru editare stiluri text Coordonator</a:t>
            </a:r>
          </a:p>
        </p:txBody>
      </p:sp>
      <p:sp>
        <p:nvSpPr>
          <p:cNvPr id="4" name="Substituent conținut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5" name="Substituent text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o-RO"/>
              <a:t>Clic pentru editare stiluri text Coordonator</a:t>
            </a:r>
          </a:p>
        </p:txBody>
      </p:sp>
      <p:sp>
        <p:nvSpPr>
          <p:cNvPr id="6" name="Substituent conținut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7" name="Substituent dată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3E8AD-4F80-492A-97A9-79DD5BB5D54F}" type="datetimeFigureOut">
              <a:rPr lang="ro-RO" smtClean="0"/>
              <a:t>23.03.2025</a:t>
            </a:fld>
            <a:endParaRPr lang="ro-RO"/>
          </a:p>
        </p:txBody>
      </p:sp>
      <p:sp>
        <p:nvSpPr>
          <p:cNvPr id="8" name="Substituent subsol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ubstituent număr diapozitiv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529116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 pentru editare stil titlu</a:t>
            </a:r>
          </a:p>
        </p:txBody>
      </p:sp>
      <p:sp>
        <p:nvSpPr>
          <p:cNvPr id="3" name="Substituent dată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3E8AD-4F80-492A-97A9-79DD5BB5D54F}" type="datetimeFigureOut">
              <a:rPr lang="ro-RO" smtClean="0"/>
              <a:t>23.03.2025</a:t>
            </a:fld>
            <a:endParaRPr lang="ro-RO"/>
          </a:p>
        </p:txBody>
      </p:sp>
      <p:sp>
        <p:nvSpPr>
          <p:cNvPr id="4" name="Substituent subsol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ubstituent număr diapozitiv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369980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3E8AD-4F80-492A-97A9-79DD5BB5D54F}" type="datetimeFigureOut">
              <a:rPr lang="ro-RO" smtClean="0"/>
              <a:t>23.03.2025</a:t>
            </a:fld>
            <a:endParaRPr lang="ro-RO"/>
          </a:p>
        </p:txBody>
      </p:sp>
      <p:sp>
        <p:nvSpPr>
          <p:cNvPr id="3" name="Substituent subsol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959687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o-RO"/>
              <a:t>Clic pentru editare stil titlu</a:t>
            </a:r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text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o-RO"/>
              <a:t>Clic pentru editare stiluri text Coordonator</a:t>
            </a:r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3E8AD-4F80-492A-97A9-79DD5BB5D54F}" type="datetimeFigureOut">
              <a:rPr lang="ro-RO" smtClean="0"/>
              <a:t>23.03.2025</a:t>
            </a:fld>
            <a:endParaRPr lang="ro-RO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43803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38344-43A3-40E0-9CE4-9FF99C7D217C}" type="datetime1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64 BIT Arcade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9EE20-F543-4A68-8610-63E57CE4A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4157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o-RO"/>
              <a:t>Clic pentru editare stil titlu</a:t>
            </a:r>
          </a:p>
        </p:txBody>
      </p:sp>
      <p:sp>
        <p:nvSpPr>
          <p:cNvPr id="3" name="Substituent imagine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o-RO"/>
          </a:p>
        </p:txBody>
      </p:sp>
      <p:sp>
        <p:nvSpPr>
          <p:cNvPr id="4" name="Substituent text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o-RO"/>
              <a:t>Clic pentru editare stiluri text Coordonator</a:t>
            </a:r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3E8AD-4F80-492A-97A9-79DD5BB5D54F}" type="datetimeFigureOut">
              <a:rPr lang="ro-RO" smtClean="0"/>
              <a:t>23.03.2025</a:t>
            </a:fld>
            <a:endParaRPr lang="ro-RO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250169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 pentru editare stil titlu</a:t>
            </a:r>
          </a:p>
        </p:txBody>
      </p:sp>
      <p:sp>
        <p:nvSpPr>
          <p:cNvPr id="3" name="Substituent text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3E8AD-4F80-492A-97A9-79DD5BB5D54F}" type="datetimeFigureOut">
              <a:rPr lang="ro-RO" smtClean="0"/>
              <a:t>23.03.2025</a:t>
            </a:fld>
            <a:endParaRPr lang="ro-RO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818997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o-RO"/>
              <a:t>Clic pentru editare stil titlu</a:t>
            </a:r>
          </a:p>
        </p:txBody>
      </p:sp>
      <p:sp>
        <p:nvSpPr>
          <p:cNvPr id="3" name="Substituent text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3E8AD-4F80-492A-97A9-79DD5BB5D54F}" type="datetimeFigureOut">
              <a:rPr lang="ro-RO" smtClean="0"/>
              <a:t>23.03.2025</a:t>
            </a:fld>
            <a:endParaRPr lang="ro-RO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68357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DFB7-AA63-48B5-ADB3-4624183C10C3}" type="datetime1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64 BIT Arcade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9EE20-F543-4A68-8610-63E57CE4A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28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D23BA-B59C-4EC5-8FB4-B5FC75F8497D}" type="datetime1">
              <a:rPr lang="en-US" smtClean="0"/>
              <a:t>3/23/2025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64 BIT Arcade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9EE20-F543-4A68-8610-63E57CE4A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04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3929A-5390-49A0-B4B5-C2ED4353DB18}" type="datetime1">
              <a:rPr lang="en-US" smtClean="0"/>
              <a:t>3/23/2025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64 BIT Arcade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9EE20-F543-4A68-8610-63E57CE4A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36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81A4-8253-402D-8692-05929362F328}" type="datetime1">
              <a:rPr lang="en-US" smtClean="0"/>
              <a:t>3/23/2025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64 BIT Arcade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9EE20-F543-4A68-8610-63E57CE4A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0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19B8E-4579-4922-AF54-16E158A76999}" type="datetime1">
              <a:rPr lang="en-US" smtClean="0"/>
              <a:t>3/23/2025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64 BIT Arcade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9EE20-F543-4A68-8610-63E57CE4A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174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8D82A-A874-487E-9AAE-3C644B68C116}" type="datetime1">
              <a:rPr lang="en-US" smtClean="0"/>
              <a:t>3/23/2025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64 BIT Arcade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9EE20-F543-4A68-8610-63E57CE4A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57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D65C0-95EB-4525-9146-50C2607F6FDD}" type="datetime1">
              <a:rPr lang="en-US" smtClean="0"/>
              <a:t>3/23/2025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64 BIT Arcade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9EE20-F543-4A68-8610-63E57CE4A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63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FBFD0-0907-4CD1-8692-2EB9411C4C16}" type="datetime1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64 BIT Arcade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9EE20-F543-4A68-8610-63E57CE4A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009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titlu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Clic pentru editare stil titlu</a:t>
            </a:r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63E8AD-4F80-492A-97A9-79DD5BB5D54F}" type="datetimeFigureOut">
              <a:rPr lang="ro-RO" smtClean="0"/>
              <a:t>23.03.2025</a:t>
            </a:fld>
            <a:endParaRPr lang="ro-RO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34950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-ZQjLxsxo1k?feature=oembed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stagram.com/64bitarcade/" TargetMode="Externa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10" Type="http://schemas.openxmlformats.org/officeDocument/2006/relationships/slide" Target="slide15.xml"/><Relationship Id="rId4" Type="http://schemas.openxmlformats.org/officeDocument/2006/relationships/slide" Target="slide5.xml"/><Relationship Id="rId9" Type="http://schemas.openxmlformats.org/officeDocument/2006/relationships/slide" Target="slide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iles.catbox.moe/mj3tgv.pdf" TargetMode="External"/><Relationship Id="rId2" Type="http://schemas.openxmlformats.org/officeDocument/2006/relationships/hyperlink" Target="https://files.catbox.moe/v7wcpg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iles.catbox.moe/btr2ps.pdf" TargetMode="External"/><Relationship Id="rId5" Type="http://schemas.openxmlformats.org/officeDocument/2006/relationships/hyperlink" Target="https://files.catbox.moe/1qqa9x.pdf" TargetMode="External"/><Relationship Id="rId4" Type="http://schemas.openxmlformats.org/officeDocument/2006/relationships/hyperlink" Target="https://files.catbox.moe/wwoe9d.pdf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2111B97A-2FB0-4625-8C2E-CDCB1AF683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83D307E-DF68-43F8-97CE-0AAE950A71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703441" y="-1"/>
            <a:ext cx="5737117" cy="5728133"/>
            <a:chOff x="329184" y="1"/>
            <a:chExt cx="524256" cy="5728133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5546E3D2-37BF-4528-9851-2B2F628234A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752A0C69-DC4E-4FC0-843C-BAA27B3A56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8ED94938-268E-4C0A-A08A-B3980C78BA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47348" y="318045"/>
            <a:ext cx="8249304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xmlns="" id="{5CE1F729-8452-1AD5-BE82-D8B9A5877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174" y="3801738"/>
            <a:ext cx="7553652" cy="92975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/>
              <a:t>64 BIT Arcade</a:t>
            </a:r>
          </a:p>
          <a:p>
            <a:pPr>
              <a:lnSpc>
                <a:spcPct val="90000"/>
              </a:lnSpc>
            </a:pPr>
            <a:endParaRPr lang="en-US" sz="450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xmlns="" id="{203D7E1F-CBCB-EB78-E16C-870DBEDAA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174" y="4861899"/>
            <a:ext cx="7553652" cy="4483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700"/>
              <a:t>Unde fiecare moneda deschide o noua poveste!</a:t>
            </a:r>
          </a:p>
        </p:txBody>
      </p:sp>
      <p:pic>
        <p:nvPicPr>
          <p:cNvPr id="7" name="Picture 3" descr="O imagine care conține diagramă, cerc, simbol, pixel&#10;&#10;Conținutul generat de inteligența artificială poate fi incorect.">
            <a:extLst>
              <a:ext uri="{FF2B5EF4-FFF2-40B4-BE49-F238E27FC236}">
                <a16:creationId xmlns:a16="http://schemas.microsoft.com/office/drawing/2014/main" xmlns="" id="{BC03F792-8E8D-DB65-5136-38EC98D84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45369" y="968541"/>
            <a:ext cx="2469592" cy="246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ubstituent subsol 3">
            <a:extLst>
              <a:ext uri="{FF2B5EF4-FFF2-40B4-BE49-F238E27FC236}">
                <a16:creationId xmlns:a16="http://schemas.microsoft.com/office/drawing/2014/main" xmlns="" id="{F48C0757-9EE1-1785-AD58-FDCCF1CEF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9224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64 BIT Arcade</a:t>
            </a:r>
          </a:p>
        </p:txBody>
      </p:sp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xmlns="" id="{C0A484BD-8E2A-03FB-0E77-9E568E00B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24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A09EE20-F543-4A68-8610-63E57CE4AD47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03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3" name="Rectangle 3102">
            <a:extLst>
              <a:ext uri="{FF2B5EF4-FFF2-40B4-BE49-F238E27FC236}">
                <a16:creationId xmlns:a16="http://schemas.microsoft.com/office/drawing/2014/main" xmlns="" id="{E18F6E8B-15ED-43C7-94BA-91549A651C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357" y="3023754"/>
            <a:ext cx="3675108" cy="27369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700"/>
              <a:t>Brosura </a:t>
            </a:r>
          </a:p>
        </p:txBody>
      </p:sp>
      <p:grpSp>
        <p:nvGrpSpPr>
          <p:cNvPr id="3105" name="Group 3104">
            <a:extLst>
              <a:ext uri="{FF2B5EF4-FFF2-40B4-BE49-F238E27FC236}">
                <a16:creationId xmlns:a16="http://schemas.microsoft.com/office/drawing/2014/main" xmlns="" id="{032D8612-31EB-44CF-A1D0-14FD4C7054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2" y="3048031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106" name="Rectangle 3105">
              <a:extLst>
                <a:ext uri="{FF2B5EF4-FFF2-40B4-BE49-F238E27FC236}">
                  <a16:creationId xmlns:a16="http://schemas.microsoft.com/office/drawing/2014/main" xmlns="" id="{F19A4A0F-1B59-4DB0-9764-D10936E987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7" name="Rectangle 3106">
              <a:extLst>
                <a:ext uri="{FF2B5EF4-FFF2-40B4-BE49-F238E27FC236}">
                  <a16:creationId xmlns:a16="http://schemas.microsoft.com/office/drawing/2014/main" xmlns="" id="{F399A70F-F8CD-4992-9EF5-6CF15472E7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8" name="Rectangle 3107">
              <a:extLst>
                <a:ext uri="{FF2B5EF4-FFF2-40B4-BE49-F238E27FC236}">
                  <a16:creationId xmlns:a16="http://schemas.microsoft.com/office/drawing/2014/main" xmlns="" id="{48F4FEDC-6D80-458C-A665-075D9B9500F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35356" y="6492240"/>
            <a:ext cx="282432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64 BIT Arcade</a:t>
            </a:r>
            <a:endParaRPr lang="en-US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492240"/>
            <a:ext cx="140381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A09EE20-F543-4A68-8610-63E57CE4AD47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3110" name="Rectangle 3109">
            <a:extLst>
              <a:ext uri="{FF2B5EF4-FFF2-40B4-BE49-F238E27FC236}">
                <a16:creationId xmlns:a16="http://schemas.microsoft.com/office/drawing/2014/main" xmlns="" id="{B81933D1-5615-42C7-9C0B-4EB7105CCE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8023252" y="0"/>
            <a:ext cx="112074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2" name="Rectangle 3111">
            <a:extLst>
              <a:ext uri="{FF2B5EF4-FFF2-40B4-BE49-F238E27FC236}">
                <a16:creationId xmlns:a16="http://schemas.microsoft.com/office/drawing/2014/main" xmlns="" id="{B089A89A-1E9C-4761-9DFF-53C275FBF8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143500" y="257770"/>
            <a:ext cx="3627882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ine 8" descr="O imagine care conține text, captură de ecran, desen animat, îmbrăcăminte&#10;&#10;Conținutul generat de inteligența artificială poate fi incorect.">
            <a:extLst>
              <a:ext uri="{FF2B5EF4-FFF2-40B4-BE49-F238E27FC236}">
                <a16:creationId xmlns:a16="http://schemas.microsoft.com/office/drawing/2014/main" xmlns="" id="{46B30AA9-B058-8A60-9E95-B436191B0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621" y="600315"/>
            <a:ext cx="3243637" cy="2294873"/>
          </a:xfrm>
          <a:prstGeom prst="rect">
            <a:avLst/>
          </a:prstGeom>
        </p:spPr>
      </p:pic>
      <p:sp>
        <p:nvSpPr>
          <p:cNvPr id="3114" name="Rectangle 3113">
            <a:extLst>
              <a:ext uri="{FF2B5EF4-FFF2-40B4-BE49-F238E27FC236}">
                <a16:creationId xmlns:a16="http://schemas.microsoft.com/office/drawing/2014/main" xmlns="" id="{19C9EAEA-39D0-4B0E-A0EB-51E7B26740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143500" y="3462252"/>
            <a:ext cx="3627882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ine 7" descr="O imagine care conține text, violetă, captură de ecran, design grafic&#10;&#10;Conținutul generat de inteligența artificială poate fi incorect.">
            <a:extLst>
              <a:ext uri="{FF2B5EF4-FFF2-40B4-BE49-F238E27FC236}">
                <a16:creationId xmlns:a16="http://schemas.microsoft.com/office/drawing/2014/main" xmlns="" id="{7F8D22FD-2ECE-E3FA-6525-1FC5E5C7E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621" y="3804797"/>
            <a:ext cx="3243637" cy="2294873"/>
          </a:xfrm>
          <a:prstGeom prst="rect">
            <a:avLst/>
          </a:prstGeom>
        </p:spPr>
      </p:pic>
      <p:sp>
        <p:nvSpPr>
          <p:cNvPr id="4" name="AutoShape 2" descr="blob:https://web.whatsapp.com/110b025e-026e-4187-878b-6d27aafc5be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blob:https://web.whatsapp.com/110b025e-026e-4187-878b-6d27aafc5be3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blob:https://web.whatsapp.com/110b025e-026e-4187-878b-6d27aafc5be3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59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8" name="Rectangle 4107">
            <a:extLst>
              <a:ext uri="{FF2B5EF4-FFF2-40B4-BE49-F238E27FC236}">
                <a16:creationId xmlns:a16="http://schemas.microsoft.com/office/drawing/2014/main" xmlns="" id="{47942995-B07F-4636-9A06-C6A104B260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357" y="2960716"/>
            <a:ext cx="3027251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Afis</a:t>
            </a:r>
          </a:p>
        </p:txBody>
      </p:sp>
      <p:grpSp>
        <p:nvGrpSpPr>
          <p:cNvPr id="4110" name="Group 4109">
            <a:extLst>
              <a:ext uri="{FF2B5EF4-FFF2-40B4-BE49-F238E27FC236}">
                <a16:creationId xmlns:a16="http://schemas.microsoft.com/office/drawing/2014/main" xmlns="" id="{032D8612-31EB-44CF-A1D0-14FD4C7054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2" y="2984992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111" name="Rectangle 4110">
              <a:extLst>
                <a:ext uri="{FF2B5EF4-FFF2-40B4-BE49-F238E27FC236}">
                  <a16:creationId xmlns:a16="http://schemas.microsoft.com/office/drawing/2014/main" xmlns="" id="{F19A4A0F-1B59-4DB0-9764-D10936E987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2" name="Rectangle 4111">
              <a:extLst>
                <a:ext uri="{FF2B5EF4-FFF2-40B4-BE49-F238E27FC236}">
                  <a16:creationId xmlns:a16="http://schemas.microsoft.com/office/drawing/2014/main" xmlns="" id="{F399A70F-F8CD-4992-9EF5-6CF15472E7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3" name="Rectangle 4112">
              <a:extLst>
                <a:ext uri="{FF2B5EF4-FFF2-40B4-BE49-F238E27FC236}">
                  <a16:creationId xmlns:a16="http://schemas.microsoft.com/office/drawing/2014/main" xmlns="" id="{48F4FEDC-6D80-458C-A665-075D9B9500F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15" name="Rectangle 4114">
            <a:extLst>
              <a:ext uri="{FF2B5EF4-FFF2-40B4-BE49-F238E27FC236}">
                <a16:creationId xmlns:a16="http://schemas.microsoft.com/office/drawing/2014/main" xmlns="" id="{B81933D1-5615-42C7-9C0B-4EB7105CCE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8023252" y="0"/>
            <a:ext cx="112074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7" name="Rectangle 4116">
            <a:extLst>
              <a:ext uri="{FF2B5EF4-FFF2-40B4-BE49-F238E27FC236}">
                <a16:creationId xmlns:a16="http://schemas.microsoft.com/office/drawing/2014/main" xmlns="" id="{19C9EAEA-39D0-4B0E-A0EB-51E7B26740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264357" y="391886"/>
            <a:ext cx="4507025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1675" y="666728"/>
            <a:ext cx="3812388" cy="546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35356" y="6492240"/>
            <a:ext cx="282432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64 BIT Arcade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492240"/>
            <a:ext cx="140381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A09EE20-F543-4A68-8610-63E57CE4AD47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049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8" name="Rectangle 5137">
            <a:extLst>
              <a:ext uri="{FF2B5EF4-FFF2-40B4-BE49-F238E27FC236}">
                <a16:creationId xmlns:a16="http://schemas.microsoft.com/office/drawing/2014/main" xmlns="" id="{47942995-B07F-4636-9A06-C6A104B260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357" y="2960716"/>
            <a:ext cx="3027251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Oferta</a:t>
            </a:r>
          </a:p>
        </p:txBody>
      </p:sp>
      <p:grpSp>
        <p:nvGrpSpPr>
          <p:cNvPr id="5140" name="Group 5139">
            <a:extLst>
              <a:ext uri="{FF2B5EF4-FFF2-40B4-BE49-F238E27FC236}">
                <a16:creationId xmlns:a16="http://schemas.microsoft.com/office/drawing/2014/main" xmlns="" id="{032D8612-31EB-44CF-A1D0-14FD4C7054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2" y="2984992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5141" name="Rectangle 5140">
              <a:extLst>
                <a:ext uri="{FF2B5EF4-FFF2-40B4-BE49-F238E27FC236}">
                  <a16:creationId xmlns:a16="http://schemas.microsoft.com/office/drawing/2014/main" xmlns="" id="{F19A4A0F-1B59-4DB0-9764-D10936E987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2" name="Rectangle 5141">
              <a:extLst>
                <a:ext uri="{FF2B5EF4-FFF2-40B4-BE49-F238E27FC236}">
                  <a16:creationId xmlns:a16="http://schemas.microsoft.com/office/drawing/2014/main" xmlns="" id="{F399A70F-F8CD-4992-9EF5-6CF15472E7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3" name="Rectangle 5142">
              <a:extLst>
                <a:ext uri="{FF2B5EF4-FFF2-40B4-BE49-F238E27FC236}">
                  <a16:creationId xmlns:a16="http://schemas.microsoft.com/office/drawing/2014/main" xmlns="" id="{48F4FEDC-6D80-458C-A665-075D9B9500F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45" name="Rectangle 5144">
            <a:extLst>
              <a:ext uri="{FF2B5EF4-FFF2-40B4-BE49-F238E27FC236}">
                <a16:creationId xmlns:a16="http://schemas.microsoft.com/office/drawing/2014/main" xmlns="" id="{B81933D1-5615-42C7-9C0B-4EB7105CCE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8023252" y="0"/>
            <a:ext cx="112074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7" name="Rectangle 5146">
            <a:extLst>
              <a:ext uri="{FF2B5EF4-FFF2-40B4-BE49-F238E27FC236}">
                <a16:creationId xmlns:a16="http://schemas.microsoft.com/office/drawing/2014/main" xmlns="" id="{19C9EAEA-39D0-4B0E-A0EB-51E7B26740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264357" y="391886"/>
            <a:ext cx="4507025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35356" y="6492240"/>
            <a:ext cx="282432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64 BIT Arcade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492240"/>
            <a:ext cx="140381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A09EE20-F543-4A68-8610-63E57CE4AD47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4" name="AutoShape 2" descr="blob:https://web.whatsapp.com/3b983f0e-6d47-4dcb-a6de-505b09fbef37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Imagine 6" descr="O imagine care conține text, captură de ecran, Font, Grafică&#10;&#10;Conținutul generat de inteligența artificială poate fi incorect.">
            <a:extLst>
              <a:ext uri="{FF2B5EF4-FFF2-40B4-BE49-F238E27FC236}">
                <a16:creationId xmlns:a16="http://schemas.microsoft.com/office/drawing/2014/main" xmlns="" id="{AD9CA5A5-68D4-0752-8F26-0592E5043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240" y="2127669"/>
            <a:ext cx="4114800" cy="236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805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5">
            <a:extLst>
              <a:ext uri="{FF2B5EF4-FFF2-40B4-BE49-F238E27FC236}">
                <a16:creationId xmlns:a16="http://schemas.microsoft.com/office/drawing/2014/main" xmlns="" id="{BA79A7CF-01AF-4178-9369-94E0C90EB0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xmlns="" id="{EF106DBD-456B-0398-EB2C-FC23BF640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931" y="2023110"/>
            <a:ext cx="1852218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Reclama</a:t>
            </a:r>
          </a:p>
        </p:txBody>
      </p:sp>
      <p:sp>
        <p:nvSpPr>
          <p:cNvPr id="38" name="Rectangle 27">
            <a:extLst>
              <a:ext uri="{FF2B5EF4-FFF2-40B4-BE49-F238E27FC236}">
                <a16:creationId xmlns:a16="http://schemas.microsoft.com/office/drawing/2014/main" xmlns="" id="{99413ED5-9ED4-4772-BCE4-2BCAE6B12E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2361045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04357C93-F0CB-4A1C-8F77-4E90637898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26563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Media online 2" title="Reclama 64 BIT Arcade">
            <a:hlinkClick r:id="" action="ppaction://media"/>
            <a:extLst>
              <a:ext uri="{FF2B5EF4-FFF2-40B4-BE49-F238E27FC236}">
                <a16:creationId xmlns:a16="http://schemas.microsoft.com/office/drawing/2014/main" xmlns="" id="{6234F113-077C-8787-6975-152F4D2CE5B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08928" y="1852469"/>
            <a:ext cx="5706228" cy="3224018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90F533E9-6690-41A8-A372-4C6C622D02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5747951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xmlns="" id="{C5E8CBEC-F979-E7F5-4417-E5C1307BA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9224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64 BIT Arcade</a:t>
            </a:r>
          </a:p>
        </p:txBody>
      </p:sp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xmlns="" id="{795A29E1-C0BA-D5CC-F9BE-0BEDBE9C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49" y="6492240"/>
            <a:ext cx="2345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A09EE20-F543-4A68-8610-63E57CE4AD47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12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xmlns="" id="{47942995-B07F-4636-9A06-C6A104B260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357" y="2960716"/>
            <a:ext cx="3027251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Program</a:t>
            </a:r>
            <a:br>
              <a:rPr lang="en-US" sz="4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7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8773" y="2684183"/>
            <a:ext cx="3027250" cy="17098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 kern="1200" dirty="0" err="1">
                <a:latin typeface="+mn-lt"/>
                <a:ea typeface="+mn-ea"/>
                <a:cs typeface="+mn-cs"/>
              </a:rPr>
              <a:t>Programul</a:t>
            </a:r>
            <a:r>
              <a:rPr lang="en-US" sz="17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1700" kern="1200" dirty="0" err="1">
                <a:latin typeface="+mn-lt"/>
                <a:ea typeface="+mn-ea"/>
                <a:cs typeface="+mn-cs"/>
              </a:rPr>
              <a:t>poate</a:t>
            </a:r>
            <a:r>
              <a:rPr lang="en-US" sz="1700" kern="1200" dirty="0">
                <a:latin typeface="+mn-lt"/>
                <a:ea typeface="+mn-ea"/>
                <a:cs typeface="+mn-cs"/>
              </a:rPr>
              <a:t> varia in </a:t>
            </a:r>
            <a:r>
              <a:rPr lang="en-US" sz="1700" kern="1200" dirty="0" err="1">
                <a:latin typeface="+mn-lt"/>
                <a:ea typeface="+mn-ea"/>
                <a:cs typeface="+mn-cs"/>
              </a:rPr>
              <a:t>zilele</a:t>
            </a:r>
            <a:r>
              <a:rPr lang="en-US" sz="17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1700" dirty="0"/>
              <a:t>de  </a:t>
            </a:r>
            <a:r>
              <a:rPr lang="en-US" sz="1700" dirty="0" err="1"/>
              <a:t>sarbatoare</a:t>
            </a:r>
            <a:r>
              <a:rPr lang="en-US" sz="1700" kern="1200" dirty="0">
                <a:latin typeface="+mn-lt"/>
                <a:ea typeface="+mn-ea"/>
                <a:cs typeface="+mn-cs"/>
              </a:rPr>
              <a:t>!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032D8612-31EB-44CF-A1D0-14FD4C7054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2" y="2984992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xmlns="" id="{F19A4A0F-1B59-4DB0-9764-D10936E987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xmlns="" id="{F399A70F-F8CD-4992-9EF5-6CF15472E7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xmlns="" id="{48F4FEDC-6D80-458C-A665-075D9B9500F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B81933D1-5615-42C7-9C0B-4EB7105CCE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8023252" y="0"/>
            <a:ext cx="112074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19C9EAEA-39D0-4B0E-A0EB-51E7B26740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264357" y="391886"/>
            <a:ext cx="4507025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35356" y="6492240"/>
            <a:ext cx="282432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64 BIT Arcade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492240"/>
            <a:ext cx="140381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A09EE20-F543-4A68-8610-63E57CE4AD47}" type="slidenum">
              <a:rPr lang="en-US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908785"/>
              </p:ext>
            </p:extLst>
          </p:nvPr>
        </p:nvGraphicFramePr>
        <p:xfrm>
          <a:off x="4441869" y="1108870"/>
          <a:ext cx="4152002" cy="4581512"/>
        </p:xfrm>
        <a:graphic>
          <a:graphicData uri="http://schemas.openxmlformats.org/drawingml/2006/table">
            <a:tbl>
              <a:tblPr firstRow="1" bandRow="1">
                <a:solidFill>
                  <a:schemeClr val="tx1">
                    <a:lumMod val="75000"/>
                    <a:lumOff val="25000"/>
                  </a:schemeClr>
                </a:solidFill>
                <a:tableStyleId>{5C22544A-7EE6-4342-B048-85BDC9FD1C3A}</a:tableStyleId>
              </a:tblPr>
              <a:tblGrid>
                <a:gridCol w="12939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661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9191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72689">
                <a:tc>
                  <a:txBody>
                    <a:bodyPr/>
                    <a:lstStyle/>
                    <a:p>
                      <a:r>
                        <a:rPr lang="en-US" sz="1900" b="0" cap="none" spc="0" dirty="0">
                          <a:solidFill>
                            <a:schemeClr val="tx1"/>
                          </a:solidFill>
                        </a:rPr>
                        <a:t>Zi </a:t>
                      </a:r>
                    </a:p>
                  </a:txBody>
                  <a:tcPr marL="157288" marR="93348" marT="120991" marB="120991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0" cap="none" spc="0" err="1">
                          <a:solidFill>
                            <a:schemeClr val="tx1"/>
                          </a:solidFill>
                        </a:rPr>
                        <a:t>Deschidere</a:t>
                      </a:r>
                      <a:r>
                        <a:rPr lang="en-US" sz="1900" b="0" cap="none" spc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marL="157288" marR="93348" marT="120991" marB="120991" anchor="ctr">
                    <a:lnL w="0" cmpd="sng">
                      <a:noFill/>
                    </a:lnL>
                    <a:lnR w="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0" cap="none" spc="0" err="1">
                          <a:solidFill>
                            <a:schemeClr val="tx1"/>
                          </a:solidFill>
                        </a:rPr>
                        <a:t>Inchidere</a:t>
                      </a:r>
                      <a:endParaRPr lang="en-US" sz="1900" b="0" cap="none" spc="0">
                        <a:solidFill>
                          <a:schemeClr val="tx1"/>
                        </a:solidFill>
                      </a:endParaRPr>
                    </a:p>
                  </a:txBody>
                  <a:tcPr marL="157288" marR="93348" marT="120991" marB="120991" anchor="ctr">
                    <a:lnL w="0" cmpd="sng">
                      <a:noFill/>
                    </a:lnL>
                    <a:lnR w="12700" cmpd="sng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0" cmpd="sng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72689">
                <a:tc>
                  <a:txBody>
                    <a:bodyPr/>
                    <a:lstStyle/>
                    <a:p>
                      <a:r>
                        <a:rPr lang="en-US" sz="1900" cap="none" spc="0" dirty="0">
                          <a:solidFill>
                            <a:schemeClr val="tx1"/>
                          </a:solidFill>
                        </a:rPr>
                        <a:t>Luni</a:t>
                      </a:r>
                    </a:p>
                  </a:txBody>
                  <a:tcPr marL="157288" marR="93348" marT="120991" marB="120991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mpd="sng">
                      <a:noFill/>
                    </a:lnT>
                    <a:lnB w="0" cap="flat" cmpd="sng" algn="ctr">
                      <a:noFill/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cap="none" spc="0" dirty="0">
                          <a:solidFill>
                            <a:schemeClr val="tx1"/>
                          </a:solidFill>
                        </a:rPr>
                        <a:t>10:00</a:t>
                      </a:r>
                    </a:p>
                  </a:txBody>
                  <a:tcPr marL="157288" marR="93348" marT="120991" marB="120991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mpd="sng">
                      <a:noFill/>
                    </a:lnT>
                    <a:lnB w="0" cap="flat" cmpd="sng" algn="ctr">
                      <a:noFill/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cap="none" spc="0" dirty="0">
                          <a:solidFill>
                            <a:schemeClr val="tx1"/>
                          </a:solidFill>
                        </a:rPr>
                        <a:t>00:00</a:t>
                      </a:r>
                    </a:p>
                  </a:txBody>
                  <a:tcPr marL="157288" marR="93348" marT="120991" marB="120991">
                    <a:lnL w="0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0" cmpd="sng">
                      <a:noFill/>
                    </a:lnT>
                    <a:lnB w="0" cap="flat" cmpd="sng" algn="ctr">
                      <a:noFill/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72689">
                <a:tc>
                  <a:txBody>
                    <a:bodyPr/>
                    <a:lstStyle/>
                    <a:p>
                      <a:r>
                        <a:rPr lang="en-US" sz="1900" cap="none" spc="0" dirty="0">
                          <a:solidFill>
                            <a:schemeClr val="tx1"/>
                          </a:solidFill>
                        </a:rPr>
                        <a:t>Marti</a:t>
                      </a:r>
                    </a:p>
                  </a:txBody>
                  <a:tcPr marL="157288" marR="93348" marT="120991" marB="120991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mpd="sng">
                      <a:noFill/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cap="none" spc="0" dirty="0">
                          <a:solidFill>
                            <a:schemeClr val="tx1"/>
                          </a:solidFill>
                        </a:rPr>
                        <a:t>10:00</a:t>
                      </a:r>
                    </a:p>
                  </a:txBody>
                  <a:tcPr marL="157288" marR="93348" marT="120991" marB="120991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mpd="sng">
                      <a:noFill/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cap="none" spc="0" dirty="0">
                          <a:solidFill>
                            <a:schemeClr val="tx1"/>
                          </a:solidFill>
                        </a:rPr>
                        <a:t>00:00</a:t>
                      </a:r>
                    </a:p>
                  </a:txBody>
                  <a:tcPr marL="157288" marR="93348" marT="120991" marB="120991">
                    <a:lnL w="0" cap="flat" cmpd="sng" algn="ctr">
                      <a:noFill/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mpd="sng">
                      <a:noFill/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72689">
                <a:tc>
                  <a:txBody>
                    <a:bodyPr/>
                    <a:lstStyle/>
                    <a:p>
                      <a:r>
                        <a:rPr lang="en-US" sz="1900" cap="none" spc="0" err="1">
                          <a:solidFill>
                            <a:schemeClr val="tx1"/>
                          </a:solidFill>
                        </a:rPr>
                        <a:t>Miercuri</a:t>
                      </a:r>
                      <a:endParaRPr lang="en-US" sz="1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57288" marR="93348" marT="120991" marB="120991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mpd="sng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cap="none" spc="0" dirty="0">
                          <a:solidFill>
                            <a:schemeClr val="tx1"/>
                          </a:solidFill>
                        </a:rPr>
                        <a:t>10:00</a:t>
                      </a:r>
                    </a:p>
                  </a:txBody>
                  <a:tcPr marL="157288" marR="93348" marT="120991" marB="120991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mpd="sng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cap="none" spc="0" dirty="0">
                          <a:solidFill>
                            <a:schemeClr val="tx1"/>
                          </a:solidFill>
                        </a:rPr>
                        <a:t>00:00</a:t>
                      </a:r>
                    </a:p>
                  </a:txBody>
                  <a:tcPr marL="157288" marR="93348" marT="120991" marB="120991">
                    <a:lnL w="0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0" cmpd="sng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72689">
                <a:tc>
                  <a:txBody>
                    <a:bodyPr/>
                    <a:lstStyle/>
                    <a:p>
                      <a:r>
                        <a:rPr lang="en-US" sz="1900" cap="none" spc="0" dirty="0">
                          <a:solidFill>
                            <a:schemeClr val="tx1"/>
                          </a:solidFill>
                        </a:rPr>
                        <a:t>Joi</a:t>
                      </a:r>
                    </a:p>
                  </a:txBody>
                  <a:tcPr marL="157288" marR="93348" marT="120991" marB="120991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mpd="sng">
                      <a:noFill/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cap="none" spc="0" dirty="0">
                          <a:solidFill>
                            <a:schemeClr val="tx1"/>
                          </a:solidFill>
                        </a:rPr>
                        <a:t>10:00</a:t>
                      </a:r>
                    </a:p>
                  </a:txBody>
                  <a:tcPr marL="157288" marR="93348" marT="120991" marB="120991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mpd="sng">
                      <a:noFill/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cap="none" spc="0" dirty="0">
                          <a:solidFill>
                            <a:schemeClr val="tx1"/>
                          </a:solidFill>
                        </a:rPr>
                        <a:t>00:00</a:t>
                      </a:r>
                    </a:p>
                  </a:txBody>
                  <a:tcPr marL="157288" marR="93348" marT="120991" marB="120991">
                    <a:lnL w="0" cap="flat" cmpd="sng" algn="ctr">
                      <a:noFill/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mpd="sng">
                      <a:noFill/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72689">
                <a:tc>
                  <a:txBody>
                    <a:bodyPr/>
                    <a:lstStyle/>
                    <a:p>
                      <a:r>
                        <a:rPr lang="en-US" sz="1900" cap="none" spc="0" err="1">
                          <a:solidFill>
                            <a:schemeClr val="tx1"/>
                          </a:solidFill>
                        </a:rPr>
                        <a:t>Vineri</a:t>
                      </a:r>
                      <a:r>
                        <a:rPr lang="en-US" sz="1900" cap="none" spc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marL="157288" marR="93348" marT="120991" marB="120991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mpd="sng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cap="none" spc="0" dirty="0">
                          <a:solidFill>
                            <a:schemeClr val="tx1"/>
                          </a:solidFill>
                        </a:rPr>
                        <a:t>10:00</a:t>
                      </a:r>
                    </a:p>
                  </a:txBody>
                  <a:tcPr marL="157288" marR="93348" marT="120991" marB="120991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mpd="sng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cap="none" spc="0" dirty="0">
                          <a:solidFill>
                            <a:schemeClr val="tx1"/>
                          </a:solidFill>
                        </a:rPr>
                        <a:t>00:00</a:t>
                      </a:r>
                    </a:p>
                  </a:txBody>
                  <a:tcPr marL="157288" marR="93348" marT="120991" marB="120991">
                    <a:lnL w="0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0" cmpd="sng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72689">
                <a:tc>
                  <a:txBody>
                    <a:bodyPr/>
                    <a:lstStyle/>
                    <a:p>
                      <a:r>
                        <a:rPr lang="en-US" sz="1900" cap="none" spc="0" err="1">
                          <a:solidFill>
                            <a:schemeClr val="tx1"/>
                          </a:solidFill>
                        </a:rPr>
                        <a:t>Sambata</a:t>
                      </a:r>
                      <a:endParaRPr lang="en-US" sz="1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57288" marR="93348" marT="120991" marB="120991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mpd="sng">
                      <a:noFill/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cap="none" spc="0" dirty="0">
                          <a:solidFill>
                            <a:schemeClr val="tx1"/>
                          </a:solidFill>
                        </a:rPr>
                        <a:t>09:00</a:t>
                      </a:r>
                    </a:p>
                  </a:txBody>
                  <a:tcPr marL="157288" marR="93348" marT="120991" marB="120991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mpd="sng">
                      <a:noFill/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cap="none" spc="0" dirty="0">
                          <a:solidFill>
                            <a:schemeClr val="tx1"/>
                          </a:solidFill>
                        </a:rPr>
                        <a:t>03:00</a:t>
                      </a:r>
                    </a:p>
                  </a:txBody>
                  <a:tcPr marL="157288" marR="93348" marT="120991" marB="120991">
                    <a:lnL w="0" cap="flat" cmpd="sng" algn="ctr">
                      <a:noFill/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mpd="sng">
                      <a:noFill/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72689">
                <a:tc>
                  <a:txBody>
                    <a:bodyPr/>
                    <a:lstStyle/>
                    <a:p>
                      <a:r>
                        <a:rPr lang="en-US" sz="1900" cap="none" spc="0" err="1">
                          <a:solidFill>
                            <a:schemeClr val="tx1"/>
                          </a:solidFill>
                        </a:rPr>
                        <a:t>Duminica</a:t>
                      </a:r>
                      <a:endParaRPr lang="en-US" sz="1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57288" marR="93348" marT="120991" marB="120991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cap="none" spc="0" dirty="0">
                          <a:solidFill>
                            <a:schemeClr val="tx1"/>
                          </a:solidFill>
                        </a:rPr>
                        <a:t>13:00</a:t>
                      </a:r>
                    </a:p>
                  </a:txBody>
                  <a:tcPr marL="157288" marR="93348" marT="120991" marB="120991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cap="none" spc="0" dirty="0">
                          <a:solidFill>
                            <a:schemeClr val="tx1"/>
                          </a:solidFill>
                        </a:rPr>
                        <a:t>02:00</a:t>
                      </a:r>
                    </a:p>
                  </a:txBody>
                  <a:tcPr marL="157288" marR="93348" marT="120991" marB="120991">
                    <a:lnL w="0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</a:lnR>
                    <a:lnT w="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075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5F43B9CF-5A79-C2AB-4387-EF058907C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47">
            <a:extLst>
              <a:ext uri="{FF2B5EF4-FFF2-40B4-BE49-F238E27FC236}">
                <a16:creationId xmlns:a16="http://schemas.microsoft.com/office/drawing/2014/main" xmlns="" id="{E3BF711F-F9A0-4EA4-B156-A79E9F3624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49">
            <a:extLst>
              <a:ext uri="{FF2B5EF4-FFF2-40B4-BE49-F238E27FC236}">
                <a16:creationId xmlns:a16="http://schemas.microsoft.com/office/drawing/2014/main" xmlns="" id="{B83D307E-DF68-43F8-97CE-0AAE950A71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703441" y="-1"/>
            <a:ext cx="5737117" cy="5728133"/>
            <a:chOff x="329184" y="1"/>
            <a:chExt cx="524256" cy="5728133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5546E3D2-37BF-4528-9851-2B2F628234A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xmlns="" id="{752A0C69-DC4E-4FC0-843C-BAA27B3A56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8" name="Rectangle 53">
            <a:extLst>
              <a:ext uri="{FF2B5EF4-FFF2-40B4-BE49-F238E27FC236}">
                <a16:creationId xmlns:a16="http://schemas.microsoft.com/office/drawing/2014/main" xmlns="" id="{8ED94938-268E-4C0A-A08A-B3980C78BA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47348" y="318045"/>
            <a:ext cx="8249304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xmlns="" id="{B34317E4-3F6A-FD1F-4770-EA472660E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880" y="787356"/>
            <a:ext cx="7553652" cy="92975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Contact+Locatie </a:t>
            </a:r>
          </a:p>
        </p:txBody>
      </p:sp>
      <p:sp>
        <p:nvSpPr>
          <p:cNvPr id="7" name="Substituent conținut 6">
            <a:extLst>
              <a:ext uri="{FF2B5EF4-FFF2-40B4-BE49-F238E27FC236}">
                <a16:creationId xmlns:a16="http://schemas.microsoft.com/office/drawing/2014/main" xmlns="" id="{C35E158E-A8F7-1937-5FEF-1C526314E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909" y="4514517"/>
            <a:ext cx="7553652" cy="4483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7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Adresa de email: bitarcade0@gmail.com</a:t>
            </a:r>
          </a:p>
        </p:txBody>
      </p:sp>
      <p:pic>
        <p:nvPicPr>
          <p:cNvPr id="18" name="Imagine 17" descr="O imagine care conține text, captură de ecran, Font, cerc&#10;&#10;Conținutul generat de inteligența artificială poate fi incorect.">
            <a:extLst>
              <a:ext uri="{FF2B5EF4-FFF2-40B4-BE49-F238E27FC236}">
                <a16:creationId xmlns:a16="http://schemas.microsoft.com/office/drawing/2014/main" xmlns="" id="{5337A12C-2529-1E62-6574-1E5A33ADF9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" b="6188"/>
          <a:stretch/>
        </p:blipFill>
        <p:spPr>
          <a:xfrm>
            <a:off x="667163" y="1713915"/>
            <a:ext cx="2469592" cy="2663137"/>
          </a:xfrm>
          <a:prstGeom prst="rect">
            <a:avLst/>
          </a:prstGeom>
        </p:spPr>
      </p:pic>
      <p:pic>
        <p:nvPicPr>
          <p:cNvPr id="15" name="Picture 7" descr="O imagine care conține text, diagramă, hartă&#10;&#10;Conținutul generat de inteligența artificială poate fi incorect.">
            <a:extLst>
              <a:ext uri="{FF2B5EF4-FFF2-40B4-BE49-F238E27FC236}">
                <a16:creationId xmlns:a16="http://schemas.microsoft.com/office/drawing/2014/main" xmlns="" id="{CA66B410-9F0C-6227-44B8-91B9356AE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47"/>
          <a:stretch/>
        </p:blipFill>
        <p:spPr bwMode="auto">
          <a:xfrm>
            <a:off x="3331763" y="1713916"/>
            <a:ext cx="2469593" cy="266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6" descr="O imagine care conține model, proiectare, pixel&#10;&#10;Conținutul generat de inteligența artificială poate fi incorect.">
            <a:extLst>
              <a:ext uri="{FF2B5EF4-FFF2-40B4-BE49-F238E27FC236}">
                <a16:creationId xmlns:a16="http://schemas.microsoft.com/office/drawing/2014/main" xmlns="" id="{AE8F8986-74FF-6C8E-978B-D5E90095A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78" b="11"/>
          <a:stretch/>
        </p:blipFill>
        <p:spPr bwMode="auto">
          <a:xfrm flipV="1">
            <a:off x="6112841" y="1702709"/>
            <a:ext cx="2435974" cy="267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ubstituent subsol 3">
            <a:extLst>
              <a:ext uri="{FF2B5EF4-FFF2-40B4-BE49-F238E27FC236}">
                <a16:creationId xmlns:a16="http://schemas.microsoft.com/office/drawing/2014/main" xmlns="" id="{2D48DB72-721E-D824-7524-37310633D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9224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64 BIT Arcade</a:t>
            </a:r>
          </a:p>
        </p:txBody>
      </p:sp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xmlns="" id="{0E99C976-19A5-A8BB-7CD8-6B1D8DE38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24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A09EE20-F543-4A68-8610-63E57CE4AD47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8" name="CasetăText 7">
            <a:extLst>
              <a:ext uri="{FF2B5EF4-FFF2-40B4-BE49-F238E27FC236}">
                <a16:creationId xmlns:a16="http://schemas.microsoft.com/office/drawing/2014/main" xmlns="" id="{52E92C9D-D3F0-B47F-A5B3-38322E4BCEB4}"/>
              </a:ext>
            </a:extLst>
          </p:cNvPr>
          <p:cNvSpPr txBox="1"/>
          <p:nvPr/>
        </p:nvSpPr>
        <p:spPr>
          <a:xfrm>
            <a:off x="2628900" y="4780430"/>
            <a:ext cx="42896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Numar de telefon: 07xx-xxx-xxx</a:t>
            </a:r>
            <a:endParaRPr lang="ro-RO"/>
          </a:p>
        </p:txBody>
      </p:sp>
      <p:sp>
        <p:nvSpPr>
          <p:cNvPr id="10" name="CasetăText 9">
            <a:extLst>
              <a:ext uri="{FF2B5EF4-FFF2-40B4-BE49-F238E27FC236}">
                <a16:creationId xmlns:a16="http://schemas.microsoft.com/office/drawing/2014/main" xmlns="" id="{A9458A43-2018-3C22-6CB4-F5A619CF0229}"/>
              </a:ext>
            </a:extLst>
          </p:cNvPr>
          <p:cNvSpPr txBox="1"/>
          <p:nvPr/>
        </p:nvSpPr>
        <p:spPr>
          <a:xfrm>
            <a:off x="2628900" y="5150224"/>
            <a:ext cx="2743200" cy="3539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700" u="sng">
                <a:solidFill>
                  <a:srgbClr val="0000FF"/>
                </a:solidFill>
                <a:ea typeface="Calibri"/>
                <a:cs typeface="Calibri"/>
                <a:hlinkClick r:id="rId5"/>
              </a:rPr>
              <a:t>64bitarcade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827853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B6CDA21F-E7AF-4C75-8395-33F58D5B0E4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AE1C45F0-260A-458C-96ED-C1F6D21512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1216597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A6604B49-AD5C-4590-B051-06C8222ECD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743ECCAF-29C5-4537-947C-7EA1292463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ED49787B-8DE6-4467-AD0A-8DECC6E0C2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5B0017B-2ECA-49AF-B397-DC140825DF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0059" y="613954"/>
            <a:ext cx="8180615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xmlns="" id="{1B932539-C78B-A809-28C6-22D7AEF99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23" y="809898"/>
            <a:ext cx="7457037" cy="1554480"/>
          </a:xfrm>
        </p:spPr>
        <p:txBody>
          <a:bodyPr anchor="ctr">
            <a:normAutofit/>
          </a:bodyPr>
          <a:lstStyle/>
          <a:p>
            <a:r>
              <a:rPr lang="ro-RO" sz="4200" dirty="0">
                <a:ea typeface="Calibri"/>
                <a:cs typeface="Calibri"/>
              </a:rPr>
              <a:t>Cuprins</a:t>
            </a:r>
            <a:endParaRPr lang="ro-RO" sz="4200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xmlns="" id="{D40E5206-CDE2-85E0-5D4A-892FF35F8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71" y="3017522"/>
            <a:ext cx="7455989" cy="3124658"/>
          </a:xfrm>
        </p:spPr>
        <p:txBody>
          <a:bodyPr anchor="ctr">
            <a:normAutofit/>
          </a:bodyPr>
          <a:lstStyle/>
          <a:p>
            <a:r>
              <a:rPr lang="ro-RO" sz="2100" dirty="0" smtClean="0">
                <a:hlinkClick r:id="rId2" action="ppaction://hlinksldjump"/>
              </a:rPr>
              <a:t>64 BIT Arcade</a:t>
            </a:r>
            <a:endParaRPr lang="en-US" sz="2100" dirty="0" smtClean="0"/>
          </a:p>
          <a:p>
            <a:r>
              <a:rPr lang="ro-RO" sz="2100" dirty="0" smtClean="0">
                <a:hlinkClick r:id="rId3" action="ppaction://hlinksldjump"/>
              </a:rPr>
              <a:t>Prezentarea 64 BIT Arcade SRL</a:t>
            </a:r>
            <a:endParaRPr lang="en-US" sz="2100" dirty="0" smtClean="0"/>
          </a:p>
          <a:p>
            <a:r>
              <a:rPr lang="ro-RO" sz="2100" dirty="0" smtClean="0">
                <a:hlinkClick r:id="rId4" action="ppaction://hlinksldjump"/>
              </a:rPr>
              <a:t>Echipa 64 BIT Arcade</a:t>
            </a:r>
            <a:endParaRPr lang="en-US" sz="2100" dirty="0" smtClean="0"/>
          </a:p>
          <a:p>
            <a:r>
              <a:rPr lang="ro-RO" sz="2100" dirty="0" smtClean="0">
                <a:hlinkClick r:id="rId5" action="ppaction://hlinksldjump"/>
              </a:rPr>
              <a:t>Organigrama</a:t>
            </a:r>
            <a:endParaRPr lang="en-US" sz="2100" dirty="0" smtClean="0"/>
          </a:p>
          <a:p>
            <a:r>
              <a:rPr lang="ro-RO" sz="2100" dirty="0" smtClean="0">
                <a:hlinkClick r:id="rId6" action="ppaction://hlinksldjump"/>
              </a:rPr>
              <a:t>Misiune, Viziune, Slogan </a:t>
            </a:r>
            <a:endParaRPr lang="en-US" sz="2100" dirty="0" smtClean="0"/>
          </a:p>
          <a:p>
            <a:r>
              <a:rPr lang="ro-RO" sz="2100" dirty="0" smtClean="0">
                <a:hlinkClick r:id="rId7" action="ppaction://hlinksldjump"/>
              </a:rPr>
              <a:t>Informatii Financiare </a:t>
            </a:r>
            <a:endParaRPr lang="en-US" sz="2100" dirty="0" smtClean="0"/>
          </a:p>
          <a:p>
            <a:r>
              <a:rPr lang="ro-RO" sz="2100" dirty="0" smtClean="0">
                <a:hlinkClick r:id="rId8" action="ppaction://hlinksldjump"/>
              </a:rPr>
              <a:t>Materiale promotionale</a:t>
            </a:r>
            <a:endParaRPr lang="en-US" sz="2100" dirty="0" smtClean="0"/>
          </a:p>
          <a:p>
            <a:endParaRPr lang="ro-RO" sz="21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6CF1BAF6-AD41-4082-B212-8A1F9A2E87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628650" y="6485313"/>
            <a:ext cx="78867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ubstituent subsol 3">
            <a:extLst>
              <a:ext uri="{FF2B5EF4-FFF2-40B4-BE49-F238E27FC236}">
                <a16:creationId xmlns:a16="http://schemas.microsoft.com/office/drawing/2014/main" xmlns="" id="{2DF28E85-10CA-6AD2-1360-E35227BCD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92240"/>
            <a:ext cx="30861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64 BIT Arcade</a:t>
            </a:r>
          </a:p>
        </p:txBody>
      </p:sp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xmlns="" id="{E5801C76-B2B0-3178-D283-42E0D1223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24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A09EE20-F543-4A68-8610-63E57CE4AD47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800600" y="3105516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9" action="ppaction://hlinksldjump"/>
              </a:rPr>
              <a:t>Program </a:t>
            </a:r>
            <a:endParaRPr lang="en-US" dirty="0" smtClean="0"/>
          </a:p>
          <a:p>
            <a:r>
              <a:rPr lang="en-US" dirty="0" err="1" smtClean="0">
                <a:hlinkClick r:id="rId10" action="ppaction://hlinksldjump"/>
              </a:rPr>
              <a:t>Contact+Locatie</a:t>
            </a:r>
            <a:r>
              <a:rPr lang="en-US" dirty="0" smtClean="0">
                <a:hlinkClick r:id="rId10" action="ppaction://hlinksldjump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5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xmlns="" id="{B6CDA21F-E7AF-4C75-8395-33F58D5B0E4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AE1C45F0-260A-458C-96ED-C1F6D21512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1216597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A6604B49-AD5C-4590-B051-06C8222ECD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743ECCAF-29C5-4537-947C-7EA1292463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ED49787B-8DE6-4467-AD0A-8DECC6E0C2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D5B0017B-2ECA-49AF-B397-DC140825DF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0059" y="613954"/>
            <a:ext cx="8180615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723" y="809898"/>
            <a:ext cx="7457037" cy="1554480"/>
          </a:xfrm>
        </p:spPr>
        <p:txBody>
          <a:bodyPr anchor="ctr">
            <a:normAutofit/>
          </a:bodyPr>
          <a:lstStyle/>
          <a:p>
            <a:r>
              <a:rPr lang="en-US" sz="4200"/>
              <a:t>64 BIT Arcade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3771" y="3017522"/>
            <a:ext cx="7455989" cy="3124658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Capital 110000 ( o </a:t>
            </a:r>
            <a:r>
              <a:rPr lang="en-US" sz="1800" dirty="0" err="1"/>
              <a:t>suta</a:t>
            </a:r>
            <a:r>
              <a:rPr lang="en-US" sz="1800" dirty="0"/>
              <a:t> </a:t>
            </a:r>
            <a:r>
              <a:rPr lang="en-US" sz="1800" dirty="0" err="1"/>
              <a:t>zece</a:t>
            </a:r>
            <a:r>
              <a:rPr lang="en-US" sz="1800" dirty="0"/>
              <a:t> mii )</a:t>
            </a:r>
          </a:p>
          <a:p>
            <a:pPr>
              <a:lnSpc>
                <a:spcPct val="90000"/>
              </a:lnSpc>
            </a:pPr>
            <a:r>
              <a:rPr lang="en-US" sz="1800" dirty="0" err="1"/>
              <a:t>Obiectiv</a:t>
            </a:r>
            <a:r>
              <a:rPr lang="en-US" sz="1800" dirty="0"/>
              <a:t> principal de </a:t>
            </a:r>
            <a:r>
              <a:rPr lang="en-US" sz="1800" dirty="0" err="1"/>
              <a:t>activitate</a:t>
            </a:r>
            <a:r>
              <a:rPr lang="en-US" sz="1800" dirty="0"/>
              <a:t> : </a:t>
            </a:r>
            <a:r>
              <a:rPr lang="en-US" sz="1800" dirty="0">
                <a:ea typeface="+mn-lt"/>
                <a:cs typeface="+mn-lt"/>
              </a:rPr>
              <a:t>Alte </a:t>
            </a:r>
            <a:r>
              <a:rPr lang="en-US" sz="1800" dirty="0" err="1">
                <a:ea typeface="+mn-lt"/>
                <a:cs typeface="+mn-lt"/>
              </a:rPr>
              <a:t>activitati</a:t>
            </a:r>
            <a:r>
              <a:rPr lang="en-US" sz="1800" dirty="0">
                <a:ea typeface="+mn-lt"/>
                <a:cs typeface="+mn-lt"/>
              </a:rPr>
              <a:t> recreative </a:t>
            </a:r>
            <a:r>
              <a:rPr lang="en-US" sz="1800" dirty="0" err="1">
                <a:ea typeface="+mn-lt"/>
                <a:cs typeface="+mn-lt"/>
              </a:rPr>
              <a:t>si</a:t>
            </a:r>
            <a:r>
              <a:rPr lang="en-US" sz="1800" dirty="0">
                <a:ea typeface="+mn-lt"/>
                <a:cs typeface="+mn-lt"/>
              </a:rPr>
              <a:t> distractive </a:t>
            </a:r>
            <a:r>
              <a:rPr lang="en-US" sz="1800" dirty="0" err="1">
                <a:ea typeface="+mn-lt"/>
                <a:cs typeface="+mn-lt"/>
              </a:rPr>
              <a:t>n.c.a.</a:t>
            </a:r>
            <a:r>
              <a:rPr lang="en-US" sz="1800" dirty="0">
                <a:ea typeface="+mn-lt"/>
                <a:cs typeface="+mn-lt"/>
              </a:rPr>
              <a:t> </a:t>
            </a:r>
            <a:endParaRPr lang="en-US" sz="1800" dirty="0"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800" dirty="0"/>
              <a:t>COD CAEN: </a:t>
            </a:r>
            <a:r>
              <a:rPr lang="en-US" sz="1800" dirty="0">
                <a:ea typeface="+mn-lt"/>
                <a:cs typeface="+mn-lt"/>
              </a:rPr>
              <a:t>9329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Echipa </a:t>
            </a:r>
            <a:r>
              <a:rPr lang="en-US" sz="1800" dirty="0" err="1"/>
              <a:t>Alcatuita</a:t>
            </a:r>
            <a:r>
              <a:rPr lang="en-US" sz="1800" dirty="0"/>
              <a:t> din 11 </a:t>
            </a:r>
            <a:r>
              <a:rPr lang="en-US" sz="1800" dirty="0" err="1"/>
              <a:t>Membrii</a:t>
            </a:r>
            <a:endParaRPr lang="en-US" sz="1800" dirty="0" err="1"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800" dirty="0" err="1"/>
              <a:t>Domenii</a:t>
            </a:r>
            <a:r>
              <a:rPr lang="en-US" sz="1800" dirty="0"/>
              <a:t> :</a:t>
            </a:r>
            <a:endParaRPr lang="en-US" sz="1800" dirty="0"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/>
              <a:t>	-</a:t>
            </a:r>
            <a:r>
              <a:rPr lang="en-US" sz="1800" dirty="0" err="1"/>
              <a:t>Resurse</a:t>
            </a:r>
            <a:r>
              <a:rPr lang="en-US" sz="1800" dirty="0"/>
              <a:t> </a:t>
            </a:r>
            <a:r>
              <a:rPr lang="en-US" sz="1800" dirty="0" err="1"/>
              <a:t>Umane</a:t>
            </a:r>
            <a:r>
              <a:rPr lang="en-US" sz="1800" dirty="0"/>
              <a:t> </a:t>
            </a:r>
            <a:endParaRPr lang="en-US" sz="1800" dirty="0"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/>
              <a:t>	- </a:t>
            </a:r>
            <a:r>
              <a:rPr lang="en-US" sz="1800" dirty="0" err="1"/>
              <a:t>Desfacere</a:t>
            </a:r>
            <a:r>
              <a:rPr lang="en-US" sz="1800" dirty="0"/>
              <a:t>/</a:t>
            </a:r>
            <a:r>
              <a:rPr lang="en-US" sz="1800" dirty="0" err="1"/>
              <a:t>Aprovizionare</a:t>
            </a:r>
            <a:endParaRPr lang="en-US" sz="1800" dirty="0" err="1"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/>
              <a:t>	- </a:t>
            </a:r>
            <a:r>
              <a:rPr lang="en-US" sz="1800" dirty="0" err="1"/>
              <a:t>Contabilitate</a:t>
            </a:r>
            <a:endParaRPr lang="en-US" sz="1800" dirty="0" err="1"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/>
              <a:t>	-Marketing </a:t>
            </a:r>
            <a:endParaRPr lang="en-US" sz="1800" dirty="0"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/>
              <a:t>	-</a:t>
            </a:r>
            <a:r>
              <a:rPr lang="en-US" sz="1800" dirty="0" err="1"/>
              <a:t>Vanzare</a:t>
            </a:r>
            <a:r>
              <a:rPr lang="en-US" sz="1800" dirty="0"/>
              <a:t> </a:t>
            </a:r>
            <a:endParaRPr lang="en-US" sz="1800" dirty="0"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800"/>
          </a:p>
          <a:p>
            <a:pPr>
              <a:lnSpc>
                <a:spcPct val="90000"/>
              </a:lnSpc>
            </a:pPr>
            <a:endParaRPr lang="en-US" sz="180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6CF1BAF6-AD41-4082-B212-8A1F9A2E87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628650" y="6485313"/>
            <a:ext cx="78867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492240"/>
            <a:ext cx="30861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64 BIT Arcade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49224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A09EE20-F543-4A68-8610-63E57CE4AD47}" type="slidenum">
              <a:rPr lang="en-US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0784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xmlns="" id="{B6CDA21F-E7AF-4C75-8395-33F58D5B0E4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AE1C45F0-260A-458C-96ED-C1F6D21512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1216597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A6604B49-AD5C-4590-B051-06C8222ECD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743ECCAF-29C5-4537-947C-7EA1292463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ED49787B-8DE6-4467-AD0A-8DECC6E0C2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5B0017B-2ECA-49AF-B397-DC140825DF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0059" y="613954"/>
            <a:ext cx="8180615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723" y="809898"/>
            <a:ext cx="7457037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Prezentarea 64 BIT Arcade SRL</a:t>
            </a:r>
          </a:p>
        </p:txBody>
      </p:sp>
      <p:sp>
        <p:nvSpPr>
          <p:cNvPr id="8" name="CasetăText 7">
            <a:extLst>
              <a:ext uri="{FF2B5EF4-FFF2-40B4-BE49-F238E27FC236}">
                <a16:creationId xmlns:a16="http://schemas.microsoft.com/office/drawing/2014/main" xmlns="" id="{93729761-9114-831F-6D70-A882DD4ED2DC}"/>
              </a:ext>
            </a:extLst>
          </p:cNvPr>
          <p:cNvSpPr txBox="1"/>
          <p:nvPr/>
        </p:nvSpPr>
        <p:spPr>
          <a:xfrm>
            <a:off x="783771" y="3017522"/>
            <a:ext cx="7455989" cy="312465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64 BIT Arcade SRL a </a:t>
            </a:r>
            <a:r>
              <a:rPr lang="en-US" sz="2100" dirty="0" err="1"/>
              <a:t>fost</a:t>
            </a:r>
            <a:r>
              <a:rPr lang="en-US" sz="2100" dirty="0"/>
              <a:t> </a:t>
            </a:r>
            <a:r>
              <a:rPr lang="en-US" sz="2100" dirty="0" err="1"/>
              <a:t>infitat</a:t>
            </a:r>
            <a:r>
              <a:rPr lang="en-US" sz="2100" dirty="0"/>
              <a:t> in 8 </a:t>
            </a:r>
            <a:r>
              <a:rPr lang="en-US" sz="2100" dirty="0" err="1"/>
              <a:t>octombrie</a:t>
            </a:r>
            <a:r>
              <a:rPr lang="en-US" sz="2100" dirty="0"/>
              <a:t> 2024 de 11 </a:t>
            </a:r>
            <a:r>
              <a:rPr lang="en-US" sz="2100" dirty="0" err="1"/>
              <a:t>elevi</a:t>
            </a:r>
            <a:r>
              <a:rPr lang="en-US" sz="2100" dirty="0"/>
              <a:t> de la </a:t>
            </a:r>
            <a:r>
              <a:rPr lang="en-US" sz="2100" dirty="0" err="1"/>
              <a:t>liceul</a:t>
            </a:r>
            <a:r>
              <a:rPr lang="en-US" sz="2100" dirty="0"/>
              <a:t> A.D. </a:t>
            </a:r>
            <a:r>
              <a:rPr lang="en-US" sz="2100" dirty="0" err="1"/>
              <a:t>Xenopol</a:t>
            </a:r>
            <a:r>
              <a:rPr lang="en-US" sz="2100" dirty="0"/>
              <a:t> din </a:t>
            </a:r>
            <a:r>
              <a:rPr lang="en-US" sz="2100" dirty="0" err="1"/>
              <a:t>clasa</a:t>
            </a:r>
            <a:r>
              <a:rPr lang="en-US" sz="2100" dirty="0"/>
              <a:t> 11 E.</a:t>
            </a:r>
            <a:endParaRPr lang="en-US" sz="2100" dirty="0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 err="1">
                <a:ea typeface="Calibri"/>
                <a:cs typeface="Calibri"/>
              </a:rPr>
              <a:t>Firma</a:t>
            </a:r>
            <a:r>
              <a:rPr lang="en-US" sz="2100" dirty="0">
                <a:ea typeface="Calibri"/>
                <a:cs typeface="Calibri"/>
              </a:rPr>
              <a:t> a </a:t>
            </a:r>
            <a:r>
              <a:rPr lang="en-US" sz="2100" dirty="0" err="1">
                <a:ea typeface="Calibri"/>
                <a:cs typeface="Calibri"/>
              </a:rPr>
              <a:t>fost</a:t>
            </a:r>
            <a:r>
              <a:rPr lang="en-US" sz="2100" dirty="0">
                <a:ea typeface="Calibri"/>
                <a:cs typeface="Calibri"/>
              </a:rPr>
              <a:t> </a:t>
            </a:r>
            <a:r>
              <a:rPr lang="en-US" sz="2100" dirty="0" err="1">
                <a:ea typeface="Calibri"/>
                <a:cs typeface="Calibri"/>
              </a:rPr>
              <a:t>creata</a:t>
            </a:r>
            <a:r>
              <a:rPr lang="en-US" sz="2100" dirty="0">
                <a:ea typeface="Calibri"/>
                <a:cs typeface="Calibri"/>
              </a:rPr>
              <a:t> din </a:t>
            </a:r>
            <a:r>
              <a:rPr lang="en-US" sz="2100" dirty="0" err="1">
                <a:ea typeface="Calibri"/>
                <a:cs typeface="Calibri"/>
              </a:rPr>
              <a:t>dorinta</a:t>
            </a:r>
            <a:r>
              <a:rPr lang="en-US" sz="2100" dirty="0">
                <a:ea typeface="Calibri"/>
                <a:cs typeface="Calibri"/>
              </a:rPr>
              <a:t> de a </a:t>
            </a:r>
            <a:r>
              <a:rPr lang="en-US" sz="2100" dirty="0" err="1">
                <a:ea typeface="Calibri"/>
                <a:cs typeface="Calibri"/>
              </a:rPr>
              <a:t>darui</a:t>
            </a:r>
            <a:r>
              <a:rPr lang="en-US" sz="2100" dirty="0">
                <a:ea typeface="Calibri"/>
                <a:cs typeface="Calibri"/>
              </a:rPr>
              <a:t> </a:t>
            </a:r>
            <a:r>
              <a:rPr lang="en-US" sz="2100" dirty="0" err="1">
                <a:ea typeface="Calibri"/>
                <a:cs typeface="Calibri"/>
              </a:rPr>
              <a:t>tuturor</a:t>
            </a:r>
            <a:r>
              <a:rPr lang="en-US" sz="2100" dirty="0">
                <a:ea typeface="Calibri"/>
                <a:cs typeface="Calibri"/>
              </a:rPr>
              <a:t> </a:t>
            </a:r>
            <a:r>
              <a:rPr lang="en-US" sz="2100" dirty="0" err="1">
                <a:ea typeface="Calibri"/>
                <a:cs typeface="Calibri"/>
              </a:rPr>
              <a:t>persoanelor</a:t>
            </a:r>
            <a:r>
              <a:rPr lang="en-US" sz="2100" dirty="0">
                <a:ea typeface="Calibri"/>
                <a:cs typeface="Calibri"/>
              </a:rPr>
              <a:t> </a:t>
            </a:r>
            <a:r>
              <a:rPr lang="en-US" sz="2100" dirty="0" err="1">
                <a:ea typeface="Calibri"/>
                <a:cs typeface="Calibri"/>
              </a:rPr>
              <a:t>metode</a:t>
            </a:r>
            <a:r>
              <a:rPr lang="en-US" sz="2100" dirty="0">
                <a:ea typeface="Calibri"/>
                <a:cs typeface="Calibri"/>
              </a:rPr>
              <a:t> interactive de a </a:t>
            </a:r>
            <a:r>
              <a:rPr lang="en-US" sz="2100" dirty="0" err="1">
                <a:ea typeface="Calibri"/>
                <a:cs typeface="Calibri"/>
              </a:rPr>
              <a:t>petrece</a:t>
            </a:r>
            <a:r>
              <a:rPr lang="en-US" sz="2100" dirty="0">
                <a:ea typeface="Calibri"/>
                <a:cs typeface="Calibri"/>
              </a:rPr>
              <a:t> </a:t>
            </a:r>
            <a:r>
              <a:rPr lang="en-US" sz="2100" dirty="0" err="1">
                <a:ea typeface="Calibri"/>
                <a:cs typeface="Calibri"/>
              </a:rPr>
              <a:t>timpul</a:t>
            </a:r>
            <a:r>
              <a:rPr lang="en-US" sz="2100" dirty="0">
                <a:ea typeface="Calibri"/>
                <a:cs typeface="Calibri"/>
              </a:rPr>
              <a:t> liber </a:t>
            </a:r>
            <a:r>
              <a:rPr lang="en-US" sz="2100" dirty="0" err="1">
                <a:ea typeface="Calibri"/>
                <a:cs typeface="Calibri"/>
              </a:rPr>
              <a:t>si</a:t>
            </a:r>
            <a:r>
              <a:rPr lang="en-US" sz="2100" dirty="0">
                <a:ea typeface="Calibri"/>
                <a:cs typeface="Calibri"/>
              </a:rPr>
              <a:t> un mod nou de a </a:t>
            </a:r>
            <a:r>
              <a:rPr lang="en-US" sz="2100" dirty="0" err="1">
                <a:ea typeface="Calibri"/>
                <a:cs typeface="Calibri"/>
              </a:rPr>
              <a:t>experimenta</a:t>
            </a:r>
            <a:r>
              <a:rPr lang="en-US" sz="2100" dirty="0">
                <a:ea typeface="Calibri"/>
                <a:cs typeface="Calibri"/>
              </a:rPr>
              <a:t> un </a:t>
            </a:r>
            <a:r>
              <a:rPr lang="en-US" sz="2100" dirty="0" err="1">
                <a:ea typeface="Calibri"/>
                <a:cs typeface="Calibri"/>
              </a:rPr>
              <a:t>hoby</a:t>
            </a:r>
            <a:r>
              <a:rPr lang="en-US" sz="2100" dirty="0">
                <a:ea typeface="Calibri"/>
                <a:cs typeface="Calibri"/>
              </a:rPr>
              <a:t> care in ultima </a:t>
            </a:r>
            <a:r>
              <a:rPr lang="en-US" sz="2100" dirty="0" err="1">
                <a:ea typeface="Calibri"/>
                <a:cs typeface="Calibri"/>
              </a:rPr>
              <a:t>perioada</a:t>
            </a:r>
            <a:r>
              <a:rPr lang="en-US" sz="2100" dirty="0">
                <a:ea typeface="Calibri"/>
                <a:cs typeface="Calibri"/>
              </a:rPr>
              <a:t> a </a:t>
            </a:r>
            <a:r>
              <a:rPr lang="en-US" sz="2100" dirty="0" err="1">
                <a:ea typeface="Calibri"/>
                <a:cs typeface="Calibri"/>
              </a:rPr>
              <a:t>devenit</a:t>
            </a:r>
            <a:r>
              <a:rPr lang="en-US" sz="2100" dirty="0">
                <a:ea typeface="Calibri"/>
                <a:cs typeface="Calibri"/>
              </a:rPr>
              <a:t> </a:t>
            </a:r>
            <a:r>
              <a:rPr lang="en-US" sz="2100" dirty="0" err="1">
                <a:ea typeface="Calibri"/>
                <a:cs typeface="Calibri"/>
              </a:rPr>
              <a:t>foarte</a:t>
            </a:r>
            <a:r>
              <a:rPr lang="en-US" sz="2100" dirty="0">
                <a:ea typeface="Calibri"/>
                <a:cs typeface="Calibri"/>
              </a:rPr>
              <a:t> popular </a:t>
            </a:r>
            <a:r>
              <a:rPr lang="en-US" sz="2100" dirty="0" err="1">
                <a:ea typeface="Calibri"/>
                <a:cs typeface="Calibri"/>
              </a:rPr>
              <a:t>si</a:t>
            </a:r>
            <a:r>
              <a:rPr lang="en-US" sz="2100" dirty="0">
                <a:ea typeface="Calibri"/>
                <a:cs typeface="Calibri"/>
              </a:rPr>
              <a:t> </a:t>
            </a:r>
            <a:r>
              <a:rPr lang="en-US" sz="2100" dirty="0" err="1">
                <a:ea typeface="Calibri"/>
                <a:cs typeface="Calibri"/>
              </a:rPr>
              <a:t>pentru</a:t>
            </a:r>
            <a:r>
              <a:rPr lang="en-US" sz="2100" dirty="0">
                <a:ea typeface="Calibri"/>
                <a:cs typeface="Calibri"/>
              </a:rPr>
              <a:t> </a:t>
            </a:r>
            <a:r>
              <a:rPr lang="en-US" sz="2100" dirty="0" err="1">
                <a:ea typeface="Calibri"/>
                <a:cs typeface="Calibri"/>
              </a:rPr>
              <a:t>persoanele</a:t>
            </a:r>
            <a:r>
              <a:rPr lang="en-US" sz="2100" dirty="0">
                <a:ea typeface="Calibri"/>
                <a:cs typeface="Calibri"/>
              </a:rPr>
              <a:t> </a:t>
            </a:r>
            <a:r>
              <a:rPr lang="en-US" sz="2100" dirty="0" err="1">
                <a:ea typeface="Calibri"/>
                <a:cs typeface="Calibri"/>
              </a:rPr>
              <a:t>mai</a:t>
            </a:r>
            <a:r>
              <a:rPr lang="en-US" sz="2100" dirty="0">
                <a:ea typeface="Calibri"/>
                <a:cs typeface="Calibri"/>
              </a:rPr>
              <a:t> in </a:t>
            </a:r>
            <a:r>
              <a:rPr lang="en-US" sz="2100" dirty="0" err="1">
                <a:ea typeface="Calibri"/>
                <a:cs typeface="Calibri"/>
              </a:rPr>
              <a:t>varsta</a:t>
            </a:r>
            <a:r>
              <a:rPr lang="en-US" sz="2100" dirty="0">
                <a:ea typeface="Calibri"/>
                <a:cs typeface="Calibri"/>
              </a:rPr>
              <a:t> </a:t>
            </a:r>
            <a:r>
              <a:rPr lang="en-US" sz="2100" dirty="0" err="1">
                <a:ea typeface="Calibri"/>
                <a:cs typeface="Calibri"/>
              </a:rPr>
              <a:t>este</a:t>
            </a:r>
            <a:r>
              <a:rPr lang="en-US" sz="2100" dirty="0">
                <a:ea typeface="Calibri"/>
                <a:cs typeface="Calibri"/>
              </a:rPr>
              <a:t> un mod de a </a:t>
            </a:r>
            <a:r>
              <a:rPr lang="en-US" sz="2100" dirty="0" err="1">
                <a:ea typeface="Calibri"/>
                <a:cs typeface="Calibri"/>
              </a:rPr>
              <a:t>experimenta</a:t>
            </a:r>
            <a:r>
              <a:rPr lang="en-US" sz="2100" dirty="0">
                <a:ea typeface="Calibri"/>
                <a:cs typeface="Calibri"/>
              </a:rPr>
              <a:t> nostalgia .  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xmlns="" id="{6CF1BAF6-AD41-4082-B212-8A1F9A2E87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628650" y="6485313"/>
            <a:ext cx="78867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49224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64 BIT Arcade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49224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A09EE20-F543-4A68-8610-63E57CE4AD47}" type="slidenum">
              <a:rPr lang="en-US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0336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xmlns="" id="{BA79A7CF-01AF-4178-9369-94E0C90EB0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0931" y="2023110"/>
            <a:ext cx="1852218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Echipa 64 BIT Arcade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99413ED5-9ED4-4772-BCE4-2BCAE6B12E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2361045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04357C93-F0CB-4A1C-8F77-4E90637898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26563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90F533E9-6690-41A8-A372-4C6C622D02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5747951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49224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64 BIT Arcade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49" y="6492240"/>
            <a:ext cx="2345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A09EE20-F543-4A68-8610-63E57CE4AD47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88259"/>
              </p:ext>
            </p:extLst>
          </p:nvPr>
        </p:nvGraphicFramePr>
        <p:xfrm>
          <a:off x="674404" y="858525"/>
          <a:ext cx="5175278" cy="5211912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  <a:tableStyleId>{5C22544A-7EE6-4342-B048-85BDC9FD1C3A}</a:tableStyleId>
              </a:tblPr>
              <a:tblGrid>
                <a:gridCol w="21971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780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86565">
                <a:tc>
                  <a:txBody>
                    <a:bodyPr/>
                    <a:lstStyle/>
                    <a:p>
                      <a:r>
                        <a:rPr lang="en-US" sz="1700" b="1" cap="none" spc="0" err="1">
                          <a:solidFill>
                            <a:schemeClr val="tx1"/>
                          </a:solidFill>
                        </a:rPr>
                        <a:t>Prenu</a:t>
                      </a:r>
                      <a:r>
                        <a:rPr lang="en-US" sz="1700" b="1" cap="none" spc="0" baseline="0" err="1">
                          <a:solidFill>
                            <a:schemeClr val="tx1"/>
                          </a:solidFill>
                        </a:rPr>
                        <a:t>me</a:t>
                      </a:r>
                      <a:r>
                        <a:rPr lang="en-US" sz="1700" b="1" cap="none" spc="0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700" b="1" cap="none" spc="0" baseline="0" err="1">
                          <a:solidFill>
                            <a:schemeClr val="tx1"/>
                          </a:solidFill>
                        </a:rPr>
                        <a:t>si</a:t>
                      </a:r>
                      <a:r>
                        <a:rPr lang="en-US" sz="1700" b="1" cap="none" spc="0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700" b="1" cap="none" spc="0" baseline="0" err="1">
                          <a:solidFill>
                            <a:schemeClr val="tx1"/>
                          </a:solidFill>
                        </a:rPr>
                        <a:t>Nume</a:t>
                      </a:r>
                      <a:endParaRPr lang="en-US" sz="1700" b="1" cap="none" spc="0">
                        <a:solidFill>
                          <a:schemeClr val="tx1"/>
                        </a:solidFill>
                      </a:endParaRPr>
                    </a:p>
                  </a:txBody>
                  <a:tcPr marL="72071" marR="102960" marT="20593" marB="154438" anchor="b">
                    <a:lnL w="12700" cmpd="sng">
                      <a:solidFill>
                        <a:schemeClr val="tx1"/>
                      </a:solidFill>
                    </a:lnL>
                    <a:lnR w="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 cap="none" spc="0" err="1">
                          <a:solidFill>
                            <a:schemeClr val="tx1"/>
                          </a:solidFill>
                        </a:rPr>
                        <a:t>Pozitie</a:t>
                      </a:r>
                      <a:endParaRPr lang="en-US" sz="1700" b="1" cap="none" spc="0">
                        <a:solidFill>
                          <a:schemeClr val="tx1"/>
                        </a:solidFill>
                      </a:endParaRPr>
                    </a:p>
                  </a:txBody>
                  <a:tcPr marL="72071" marR="102960" marT="20593" marB="154438" anchor="b">
                    <a:lnL w="0" cmpd="sng">
                      <a:noFill/>
                    </a:lnL>
                    <a:lnR w="12700" cmpd="sng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0" cmpd="sng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95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Stanciu Vlad</a:t>
                      </a:r>
                    </a:p>
                  </a:txBody>
                  <a:tcPr marL="72071" marR="102960" marT="20593" marB="154438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0" cmpd="sng">
                      <a:noFill/>
                      <a:prstDash val="solid"/>
                    </a:lnR>
                    <a:lnT w="0" cmpd="sng">
                      <a:noFill/>
                    </a:lnT>
                    <a:lnB w="0" cap="flat" cmpd="sng" algn="ctr">
                      <a:noFill/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Manager General</a:t>
                      </a:r>
                    </a:p>
                  </a:txBody>
                  <a:tcPr marL="72071" marR="102960" marT="20593" marB="154438">
                    <a:lnL w="0" cmpd="sng">
                      <a:noFill/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0" cmpd="sng">
                      <a:noFill/>
                    </a:lnT>
                    <a:lnB w="0" cap="flat" cmpd="sng" algn="ctr">
                      <a:noFill/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295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Utoi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Andrada</a:t>
                      </a:r>
                    </a:p>
                  </a:txBody>
                  <a:tcPr marL="72071" marR="102960" marT="20593" marB="154438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0" cmpd="sng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mpd="sng">
                      <a:noFill/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Assistant Manager</a:t>
                      </a:r>
                    </a:p>
                  </a:txBody>
                  <a:tcPr marL="72071" marR="102960" marT="20593" marB="154438">
                    <a:lnL w="0" cmpd="sng">
                      <a:noFill/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mpd="sng">
                      <a:noFill/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295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Ursu Cosmin</a:t>
                      </a:r>
                    </a:p>
                  </a:txBody>
                  <a:tcPr marL="72071" marR="102960" marT="20593" marB="154438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0" cmpd="sng">
                      <a:noFill/>
                      <a:prstDash val="solid"/>
                    </a:lnR>
                    <a:lnT w="0" cmpd="sng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Manager Sala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  <a:effectLst/>
                        </a:rPr>
                        <a:t>Principala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2071" marR="102960" marT="20593" marB="154438">
                    <a:lnL w="0" cmpd="sng">
                      <a:noFill/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0" cmpd="sng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295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Chiru Marian</a:t>
                      </a:r>
                    </a:p>
                  </a:txBody>
                  <a:tcPr marL="72071" marR="102960" marT="20593" marB="154438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0" cmpd="sng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mpd="sng">
                      <a:noFill/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Manager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Departament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ro-RO" sz="1400" cap="none" spc="0">
                          <a:solidFill>
                            <a:schemeClr val="tx1"/>
                          </a:solidFill>
                        </a:rPr>
                        <a:t>Comercial</a:t>
                      </a:r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2071" marR="102960" marT="20593" marB="154438">
                    <a:lnL w="0" cmpd="sng">
                      <a:noFill/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mpd="sng">
                      <a:noFill/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295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Maican Bianca</a:t>
                      </a:r>
                    </a:p>
                  </a:txBody>
                  <a:tcPr marL="72071" marR="102960" marT="20593" marB="154438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0" cmpd="sng">
                      <a:noFill/>
                      <a:prstDash val="solid"/>
                    </a:lnR>
                    <a:lnT w="0" cmpd="sng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Manager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Departament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o-RO" sz="1400" cap="none" spc="0">
                          <a:solidFill>
                            <a:schemeClr val="tx1"/>
                          </a:solidFill>
                        </a:rPr>
                        <a:t>Economic</a:t>
                      </a:r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2071" marR="102960" marT="20593" marB="154438">
                    <a:lnL w="0" cmpd="sng">
                      <a:noFill/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0" cmpd="sng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295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Vasile Razvan</a:t>
                      </a:r>
                    </a:p>
                  </a:txBody>
                  <a:tcPr marL="72071" marR="102960" marT="20593" marB="154438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0" cmpd="sng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mpd="sng">
                      <a:noFill/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err="1">
                          <a:solidFill>
                            <a:schemeClr val="tx1"/>
                          </a:solidFill>
                          <a:latin typeface="Calibri"/>
                        </a:rPr>
                        <a:t>Mentenan</a:t>
                      </a:r>
                      <a:r>
                        <a:rPr lang="ro-RO" sz="1400" cap="none" spc="0" err="1">
                          <a:solidFill>
                            <a:schemeClr val="tx1"/>
                          </a:solidFill>
                          <a:latin typeface="Calibri"/>
                        </a:rPr>
                        <a:t>ță</a:t>
                      </a:r>
                      <a:endParaRPr lang="en-US" sz="1400" cap="none" spc="0" err="1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72071" marR="102960" marT="20593" marB="154438">
                    <a:lnL w="0" cmpd="sng">
                      <a:noFill/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mpd="sng">
                      <a:noFill/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295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Mirea Bogdan </a:t>
                      </a:r>
                    </a:p>
                  </a:txBody>
                  <a:tcPr marL="72071" marR="102960" marT="20593" marB="154438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0" cmpd="sng">
                      <a:noFill/>
                      <a:prstDash val="solid"/>
                    </a:lnR>
                    <a:lnT w="0" cmpd="sng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Casier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2071" marR="102960" marT="20593" marB="154438">
                    <a:lnL w="0" cmpd="sng">
                      <a:noFill/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0" cmpd="sng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295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Ilciov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Andrei </a:t>
                      </a:r>
                    </a:p>
                  </a:txBody>
                  <a:tcPr marL="72071" marR="102960" marT="20593" marB="154438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0" cmpd="sng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mpd="sng">
                      <a:noFill/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1400" cap="none" spc="0">
                          <a:solidFill>
                            <a:schemeClr val="tx1"/>
                          </a:solidFill>
                        </a:rPr>
                        <a:t>Specialist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o-RO" sz="1400" cap="none" spc="0">
                          <a:solidFill>
                            <a:schemeClr val="tx1"/>
                          </a:solidFill>
                        </a:rPr>
                        <a:t>Marketing</a:t>
                      </a:r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2071" marR="102960" marT="20593" marB="154438">
                    <a:lnL w="0" cmpd="sng">
                      <a:noFill/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mpd="sng">
                      <a:noFill/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295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Artem Alexandru </a:t>
                      </a:r>
                    </a:p>
                  </a:txBody>
                  <a:tcPr marL="72071" marR="102960" marT="20593" marB="154438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0" cmpd="sng">
                      <a:noFill/>
                      <a:prstDash val="solid"/>
                    </a:lnR>
                    <a:lnT w="0" cmpd="sng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err="1">
                          <a:solidFill>
                            <a:schemeClr val="tx1"/>
                          </a:solidFill>
                          <a:effectLst/>
                        </a:rPr>
                        <a:t>Desfacere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  <a:effectLst/>
                        </a:rPr>
                        <a:t>Aprovizionare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2071" marR="102960" marT="20593" marB="154438">
                    <a:lnL w="0" cmpd="sng">
                      <a:noFill/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0" cmpd="sng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295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Cordun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Luca </a:t>
                      </a:r>
                    </a:p>
                  </a:txBody>
                  <a:tcPr marL="72071" marR="102960" marT="20593" marB="154438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0" cmpd="sng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mpd="sng">
                      <a:noFill/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Specialist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Resurse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Umane</a:t>
                      </a:r>
                      <a:endParaRPr lang="ro-RO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2071" marR="102960" marT="20593" marB="154438">
                    <a:lnL w="0" cmpd="sng">
                      <a:noFill/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mpd="sng">
                      <a:noFill/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295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Carmezan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Alexandru </a:t>
                      </a:r>
                    </a:p>
                  </a:txBody>
                  <a:tcPr marL="72071" marR="102960" marT="20593" marB="154438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0" cmpd="sng">
                      <a:noFill/>
                      <a:prstDash val="solid"/>
                    </a:lnR>
                    <a:lnT w="0" cmpd="sng">
                      <a:noFill/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Specialist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Contabil</a:t>
                      </a:r>
                      <a:endParaRPr lang="ro-RO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2071" marR="102960" marT="20593" marB="154438">
                    <a:lnL w="0" cmpd="sng">
                      <a:noFill/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0" cmpd="sng">
                      <a:noFill/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47268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0" name="Rectangle 1049">
            <a:extLst>
              <a:ext uri="{FF2B5EF4-FFF2-40B4-BE49-F238E27FC236}">
                <a16:creationId xmlns:a16="http://schemas.microsoft.com/office/drawing/2014/main" xmlns="" id="{BA79A7CF-01AF-4178-9369-94E0C90EB0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0931" y="2023110"/>
            <a:ext cx="1852218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Organigrama</a:t>
            </a:r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xmlns="" id="{99413ED5-9ED4-4772-BCE4-2BCAE6B12E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2361045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xmlns="" id="{04357C93-F0CB-4A1C-8F77-4E90637898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26563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8928" y="2366029"/>
            <a:ext cx="5706228" cy="219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56" name="Rectangle 1055">
            <a:extLst>
              <a:ext uri="{FF2B5EF4-FFF2-40B4-BE49-F238E27FC236}">
                <a16:creationId xmlns:a16="http://schemas.microsoft.com/office/drawing/2014/main" xmlns="" id="{90F533E9-6690-41A8-A372-4C6C622D02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5747951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49224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64 BIT Arcade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49" y="6492240"/>
            <a:ext cx="2345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A09EE20-F543-4A68-8610-63E57CE4AD47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6500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xmlns="" id="{058A14AF-9FB5-4CC7-BA35-E8E85D3EDF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xmlns="" id="{B9699C95-4A8F-82B0-971C-87724D17D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46" y="386930"/>
            <a:ext cx="7549592" cy="1298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Misiune, Viziune, Slogan</a:t>
            </a:r>
          </a:p>
          <a:p>
            <a:pPr algn="l">
              <a:lnSpc>
                <a:spcPct val="90000"/>
              </a:lnSpc>
            </a:pPr>
            <a:endParaRPr lang="en-US" sz="4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xmlns="" id="{3A9A4357-BD1D-4622-A4FE-766E6AB8DE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 flipV="1">
            <a:off x="-1" y="1998845"/>
            <a:ext cx="859094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xmlns="" id="{E659831F-0D9A-4C63-9EBB-8435B85A44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203079"/>
            <a:ext cx="8537521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setăText 6">
            <a:extLst>
              <a:ext uri="{FF2B5EF4-FFF2-40B4-BE49-F238E27FC236}">
                <a16:creationId xmlns:a16="http://schemas.microsoft.com/office/drawing/2014/main" xmlns="" id="{DEC9FAA0-887A-8900-37F4-A79CAB47F9D5}"/>
              </a:ext>
            </a:extLst>
          </p:cNvPr>
          <p:cNvSpPr txBox="1"/>
          <p:nvPr/>
        </p:nvSpPr>
        <p:spPr>
          <a:xfrm>
            <a:off x="395497" y="2388664"/>
            <a:ext cx="6460970" cy="56555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700" dirty="0"/>
              <a:t>Slogan: - </a:t>
            </a:r>
            <a:r>
              <a:rPr lang="en-US" sz="1700" dirty="0" err="1"/>
              <a:t>Unde</a:t>
            </a:r>
            <a:r>
              <a:rPr lang="en-US" sz="1700" dirty="0"/>
              <a:t> </a:t>
            </a:r>
            <a:r>
              <a:rPr lang="en-US" sz="1700" dirty="0" err="1"/>
              <a:t>fiecare</a:t>
            </a:r>
            <a:r>
              <a:rPr lang="en-US" sz="1700" dirty="0"/>
              <a:t> </a:t>
            </a:r>
            <a:r>
              <a:rPr lang="en-US" sz="1700" dirty="0" err="1"/>
              <a:t>moneda</a:t>
            </a:r>
            <a:r>
              <a:rPr lang="en-US" sz="1700" dirty="0"/>
              <a:t> </a:t>
            </a:r>
            <a:r>
              <a:rPr lang="en-US" sz="1700" dirty="0" err="1"/>
              <a:t>deschide</a:t>
            </a:r>
            <a:r>
              <a:rPr lang="en-US" sz="1700" dirty="0"/>
              <a:t> o </a:t>
            </a:r>
            <a:r>
              <a:rPr lang="en-US" sz="1700" dirty="0" err="1"/>
              <a:t>noua</a:t>
            </a:r>
            <a:r>
              <a:rPr lang="en-US" sz="1700" dirty="0"/>
              <a:t> </a:t>
            </a:r>
            <a:r>
              <a:rPr lang="en-US" sz="1700" dirty="0" err="1"/>
              <a:t>poveste</a:t>
            </a:r>
            <a:r>
              <a:rPr lang="en-US" sz="1700" dirty="0"/>
              <a:t>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/>
          </a:p>
        </p:txBody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xmlns="" id="{E6995CE5-F890-4ABA-82A2-26507CE8D2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8323318" y="2332075"/>
            <a:ext cx="781700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xmlns="" id="{31CB4C32-C331-C91D-AAAF-DD049BF2C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9224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64 BIT Arcade</a:t>
            </a:r>
          </a:p>
        </p:txBody>
      </p:sp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xmlns="" id="{FB2921F0-72F6-87F3-A871-A39B72505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24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A09EE20-F543-4A68-8610-63E57CE4AD47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graphicFrame>
        <p:nvGraphicFramePr>
          <p:cNvPr id="6" name="Substituent conținut 5">
            <a:extLst>
              <a:ext uri="{FF2B5EF4-FFF2-40B4-BE49-F238E27FC236}">
                <a16:creationId xmlns:a16="http://schemas.microsoft.com/office/drawing/2014/main" xmlns="" id="{F77F6A9C-6B9B-B1B1-462B-247DF81894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1719913"/>
              </p:ext>
            </p:extLst>
          </p:nvPr>
        </p:nvGraphicFramePr>
        <p:xfrm>
          <a:off x="808008" y="2668504"/>
          <a:ext cx="6974338" cy="3827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6529">
                  <a:extLst>
                    <a:ext uri="{9D8B030D-6E8A-4147-A177-3AD203B41FA5}">
                      <a16:colId xmlns:a16="http://schemas.microsoft.com/office/drawing/2014/main" xmlns="" val="1563293721"/>
                    </a:ext>
                  </a:extLst>
                </a:gridCol>
                <a:gridCol w="3477809">
                  <a:extLst>
                    <a:ext uri="{9D8B030D-6E8A-4147-A177-3AD203B41FA5}">
                      <a16:colId xmlns:a16="http://schemas.microsoft.com/office/drawing/2014/main" xmlns="" val="3323495355"/>
                    </a:ext>
                  </a:extLst>
                </a:gridCol>
              </a:tblGrid>
              <a:tr h="137327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o-RO" sz="1000" b="0" i="0" u="none" strike="noStrike" cap="all" noProof="0" dirty="0">
                          <a:solidFill>
                            <a:schemeClr val="tx1"/>
                          </a:solidFill>
                          <a:latin typeface="Aptos"/>
                        </a:rPr>
                        <a:t>Misiune</a:t>
                      </a:r>
                      <a:endParaRPr lang="en-US" sz="1000" b="0" i="0" u="none" strike="noStrike" noProof="0">
                        <a:solidFill>
                          <a:schemeClr val="tx1"/>
                        </a:solidFill>
                        <a:latin typeface="Aptos"/>
                      </a:endParaRPr>
                    </a:p>
                    <a:p>
                      <a:pPr lvl="0" algn="l">
                        <a:buNone/>
                      </a:pPr>
                      <a:endParaRPr lang="ro-RO" sz="1000" b="0" i="0" u="none" strike="noStrike" noProof="0" dirty="0">
                        <a:solidFill>
                          <a:schemeClr val="tx1"/>
                        </a:solidFill>
                        <a:latin typeface="Aptos"/>
                      </a:endParaRPr>
                    </a:p>
                    <a:p>
                      <a:pPr lvl="0" algn="l">
                        <a:buNone/>
                      </a:pPr>
                      <a:r>
                        <a:rPr lang="ro-RO" sz="1000" b="0" i="0" u="none" strike="noStrike" cap="all" noProof="0" dirty="0">
                          <a:solidFill>
                            <a:schemeClr val="tx1"/>
                          </a:solidFill>
                          <a:latin typeface="Aptos"/>
                        </a:rPr>
                        <a:t>Facerea </a:t>
                      </a:r>
                      <a:r>
                        <a:rPr lang="ro-RO" sz="1000" b="0" i="0" u="none" strike="noStrike" cap="all" noProof="0" dirty="0" err="1">
                          <a:solidFill>
                            <a:schemeClr val="tx1"/>
                          </a:solidFill>
                          <a:latin typeface="Aptos"/>
                        </a:rPr>
                        <a:t>Oameniilor</a:t>
                      </a:r>
                      <a:r>
                        <a:rPr lang="ro-RO" sz="1000" b="0" i="0" u="none" strike="noStrike" cap="all" noProof="0" dirty="0">
                          <a:solidFill>
                            <a:schemeClr val="tx1"/>
                          </a:solidFill>
                          <a:latin typeface="Aptos"/>
                        </a:rPr>
                        <a:t> </a:t>
                      </a:r>
                      <a:r>
                        <a:rPr lang="ro-RO" sz="1000" b="0" i="0" u="none" strike="noStrike" cap="all" noProof="0" dirty="0" err="1">
                          <a:solidFill>
                            <a:schemeClr val="tx1"/>
                          </a:solidFill>
                          <a:latin typeface="Aptos"/>
                        </a:rPr>
                        <a:t>Fericiti</a:t>
                      </a:r>
                      <a:r>
                        <a:rPr lang="ro-RO" sz="1000" b="0" i="0" u="none" strike="noStrike" cap="all" noProof="0" dirty="0">
                          <a:solidFill>
                            <a:schemeClr val="tx1"/>
                          </a:solidFill>
                          <a:latin typeface="Aptos"/>
                        </a:rPr>
                        <a:t>.</a:t>
                      </a:r>
                      <a:endParaRPr lang="en-US" sz="1000" b="0" i="0" u="none" strike="noStrike" noProof="0">
                        <a:solidFill>
                          <a:schemeClr val="tx1"/>
                        </a:solidFill>
                        <a:latin typeface="Aptos"/>
                      </a:endParaRPr>
                    </a:p>
                    <a:p>
                      <a:pPr lvl="0" algn="l">
                        <a:buNone/>
                      </a:pPr>
                      <a:r>
                        <a:rPr lang="ro-RO" sz="1000" b="0" i="0" u="none" strike="noStrike" cap="all" noProof="0" dirty="0">
                          <a:solidFill>
                            <a:schemeClr val="tx1"/>
                          </a:solidFill>
                          <a:latin typeface="Aptos"/>
                        </a:rPr>
                        <a:t>Oferirea de  timp  relaxant si  memorabil cu persoane importante din </a:t>
                      </a:r>
                      <a:r>
                        <a:rPr lang="ro-RO" sz="1000" b="0" i="0" u="none" strike="noStrike" cap="all" noProof="0" dirty="0" err="1">
                          <a:solidFill>
                            <a:schemeClr val="tx1"/>
                          </a:solidFill>
                          <a:latin typeface="Aptos"/>
                        </a:rPr>
                        <a:t>viata</a:t>
                      </a:r>
                      <a:r>
                        <a:rPr lang="ro-RO" sz="1000" b="0" i="0" u="none" strike="noStrike" cap="all" noProof="0" dirty="0">
                          <a:solidFill>
                            <a:schemeClr val="tx1"/>
                          </a:solidFill>
                          <a:latin typeface="Aptos"/>
                        </a:rPr>
                        <a:t> ta.</a:t>
                      </a:r>
                      <a:endParaRPr lang="ro-RO" sz="1000" b="0" i="0" u="none" strike="noStrike" noProof="0" dirty="0">
                        <a:solidFill>
                          <a:schemeClr val="tx1"/>
                        </a:solidFill>
                        <a:latin typeface="Aptos"/>
                      </a:endParaRPr>
                    </a:p>
                    <a:p>
                      <a:pPr lvl="0">
                        <a:buNone/>
                      </a:pPr>
                      <a:endParaRPr lang="ro-RO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54295" marR="54295" marT="27148" marB="27148">
                    <a:lnL w="12700">
                      <a:solidFill>
                        <a:schemeClr val="tx1"/>
                      </a:solidFill>
                    </a:lnL>
                    <a:lnT w="12700">
                      <a:solidFill>
                        <a:schemeClr val="tx1"/>
                      </a:solidFill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o-RO" sz="1000" b="0" i="0" u="none" strike="noStrike" cap="all" noProof="0" dirty="0">
                          <a:solidFill>
                            <a:schemeClr val="tx1"/>
                          </a:solidFill>
                          <a:latin typeface="Aptos"/>
                        </a:rPr>
                        <a:t>Viziune</a:t>
                      </a:r>
                      <a:endParaRPr lang="en-US" sz="1000" b="0" i="0" u="none" strike="noStrike" noProof="0">
                        <a:solidFill>
                          <a:schemeClr val="tx1"/>
                        </a:solidFill>
                        <a:latin typeface="Aptos"/>
                      </a:endParaRPr>
                    </a:p>
                    <a:p>
                      <a:pPr marL="285750" lvl="0" indent="-285750" algn="l">
                        <a:buClr>
                          <a:srgbClr val="FFFFFF"/>
                        </a:buClr>
                        <a:buFont typeface="Arial,Sans-Serif"/>
                        <a:buChar char="•"/>
                      </a:pPr>
                      <a:endParaRPr lang="ro-RO" sz="1000" b="0" i="0" u="none" strike="noStrike" noProof="0" dirty="0">
                        <a:solidFill>
                          <a:schemeClr val="tx1"/>
                        </a:solidFill>
                        <a:latin typeface="Aptos"/>
                      </a:endParaRPr>
                    </a:p>
                    <a:p>
                      <a:pPr marL="0" lvl="0" indent="0" algn="l">
                        <a:buNone/>
                      </a:pPr>
                      <a:r>
                        <a:rPr lang="ro-RO" sz="1000" b="0" i="0" u="none" strike="noStrike" cap="all" noProof="0" dirty="0">
                          <a:solidFill>
                            <a:schemeClr val="tx1"/>
                          </a:solidFill>
                          <a:latin typeface="Aptos"/>
                        </a:rPr>
                        <a:t>Expansiunea francizei in plan </a:t>
                      </a:r>
                      <a:r>
                        <a:rPr lang="ro-RO" sz="1000" b="0" i="0" u="none" strike="noStrike" cap="all" noProof="0" dirty="0" err="1">
                          <a:solidFill>
                            <a:schemeClr val="tx1"/>
                          </a:solidFill>
                          <a:latin typeface="Aptos"/>
                        </a:rPr>
                        <a:t>national</a:t>
                      </a:r>
                      <a:r>
                        <a:rPr lang="ro-RO" sz="1000" b="0" i="0" u="none" strike="noStrike" cap="all" noProof="0" dirty="0">
                          <a:solidFill>
                            <a:schemeClr val="tx1"/>
                          </a:solidFill>
                          <a:latin typeface="Aptos"/>
                        </a:rPr>
                        <a:t> si in plan </a:t>
                      </a:r>
                      <a:r>
                        <a:rPr lang="ro-RO" sz="1000" b="0" i="0" u="none" strike="noStrike" cap="all" noProof="0" dirty="0" err="1">
                          <a:solidFill>
                            <a:schemeClr val="tx1"/>
                          </a:solidFill>
                          <a:latin typeface="Aptos"/>
                        </a:rPr>
                        <a:t>international</a:t>
                      </a:r>
                      <a:r>
                        <a:rPr lang="ro-RO" sz="1000" b="0" i="0" u="none" strike="noStrike" cap="all" noProof="0" dirty="0">
                          <a:solidFill>
                            <a:schemeClr val="tx1"/>
                          </a:solidFill>
                          <a:latin typeface="Aptos"/>
                        </a:rPr>
                        <a:t>.</a:t>
                      </a:r>
                      <a:endParaRPr lang="en-US" sz="1000" b="0" i="0" u="none" strike="noStrike" noProof="0">
                        <a:solidFill>
                          <a:schemeClr val="tx1"/>
                        </a:solidFill>
                        <a:latin typeface="Apto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000" b="0" i="0" u="none" strike="noStrike" cap="all" noProof="0" dirty="0">
                          <a:solidFill>
                            <a:schemeClr val="tx1"/>
                          </a:solidFill>
                          <a:latin typeface="Aptos"/>
                        </a:rPr>
                        <a:t>ne propunem ca în următorii 5 ani</a:t>
                      </a:r>
                      <a:endParaRPr lang="ro-RO" sz="1000" b="0" i="0" u="none" strike="noStrike" noProof="0" dirty="0">
                        <a:solidFill>
                          <a:schemeClr val="tx1"/>
                        </a:solidFill>
                        <a:latin typeface="Apto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000" b="0" i="0" u="none" strike="noStrike" cap="all" noProof="0" dirty="0">
                          <a:solidFill>
                            <a:schemeClr val="tx1"/>
                          </a:solidFill>
                          <a:latin typeface="Aptos"/>
                        </a:rPr>
                        <a:t>să deținem 15 % din piața </a:t>
                      </a:r>
                      <a:r>
                        <a:rPr lang="ro-RO" sz="1000" b="0" i="0" u="none" strike="noStrike" cap="all" noProof="0" dirty="0" err="1">
                          <a:solidFill>
                            <a:schemeClr val="tx1"/>
                          </a:solidFill>
                          <a:latin typeface="Aptos"/>
                        </a:rPr>
                        <a:t>internationala</a:t>
                      </a:r>
                      <a:r>
                        <a:rPr lang="ro-RO" sz="1000" b="0" i="0" u="none" strike="noStrike" cap="all" noProof="0" dirty="0">
                          <a:solidFill>
                            <a:schemeClr val="tx1"/>
                          </a:solidFill>
                          <a:latin typeface="Aptos"/>
                        </a:rPr>
                        <a:t> și 10% din </a:t>
                      </a:r>
                      <a:r>
                        <a:rPr lang="ro-RO" sz="1000" b="0" i="0" u="none" strike="noStrike" cap="all" noProof="0" dirty="0" err="1">
                          <a:solidFill>
                            <a:schemeClr val="tx1"/>
                          </a:solidFill>
                          <a:latin typeface="Aptos"/>
                        </a:rPr>
                        <a:t>piata</a:t>
                      </a:r>
                      <a:r>
                        <a:rPr lang="ro-RO" sz="1000" b="0" i="0" u="none" strike="noStrike" cap="all" noProof="0" dirty="0">
                          <a:solidFill>
                            <a:schemeClr val="tx1"/>
                          </a:solidFill>
                          <a:latin typeface="Aptos"/>
                        </a:rPr>
                        <a:t> </a:t>
                      </a:r>
                      <a:r>
                        <a:rPr lang="ro-RO" sz="1000" b="0" i="0" u="none" strike="noStrike" cap="all" noProof="0" dirty="0" err="1">
                          <a:solidFill>
                            <a:schemeClr val="tx1"/>
                          </a:solidFill>
                          <a:latin typeface="Aptos"/>
                        </a:rPr>
                        <a:t>nationala</a:t>
                      </a:r>
                      <a:r>
                        <a:rPr lang="ro-RO" sz="1000" b="0" i="0" u="none" strike="noStrike" cap="all" noProof="0" dirty="0">
                          <a:solidFill>
                            <a:schemeClr val="tx1"/>
                          </a:solidFill>
                          <a:latin typeface="Aptos"/>
                        </a:rPr>
                        <a:t> de entertainment; FE va</a:t>
                      </a:r>
                      <a:endParaRPr lang="ro-RO" sz="1000" b="0" i="0" u="none" strike="noStrike" noProof="0" dirty="0">
                        <a:solidFill>
                          <a:schemeClr val="tx1"/>
                        </a:solidFill>
                        <a:latin typeface="Aptos"/>
                      </a:endParaRPr>
                    </a:p>
                    <a:p>
                      <a:pPr marL="0" lvl="0" indent="0" algn="l">
                        <a:buNone/>
                      </a:pPr>
                      <a:r>
                        <a:rPr lang="ro-RO" sz="1000" b="0" i="0" u="none" strike="noStrike" cap="all" noProof="0" dirty="0">
                          <a:solidFill>
                            <a:schemeClr val="tx1"/>
                          </a:solidFill>
                          <a:latin typeface="Aptos"/>
                        </a:rPr>
                        <a:t>atinge o cifră de afaceri de 1.000.000 lei in 2 ani de la deschidere</a:t>
                      </a:r>
                      <a:endParaRPr lang="ro-RO" sz="1000" b="0">
                        <a:solidFill>
                          <a:schemeClr val="tx1"/>
                        </a:solidFill>
                      </a:endParaRPr>
                    </a:p>
                  </a:txBody>
                  <a:tcPr marL="54295" marR="54295" marT="27148" marB="27148"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46734036"/>
                  </a:ext>
                </a:extLst>
              </a:tr>
              <a:tr h="217026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o-RO" sz="1000" b="0" i="0" u="none" strike="noStrike" noProof="0" dirty="0">
                          <a:solidFill>
                            <a:schemeClr val="tx1"/>
                          </a:solidFill>
                          <a:latin typeface="Aptos"/>
                        </a:rPr>
                        <a:t>Obiective</a:t>
                      </a:r>
                      <a:endParaRPr lang="en-US" sz="1000" b="0" i="0" u="none" strike="noStrike" noProof="0">
                        <a:solidFill>
                          <a:schemeClr val="tx1"/>
                        </a:solidFill>
                        <a:latin typeface="Apto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000" b="0" i="0" u="none" strike="noStrike" noProof="0" err="1">
                          <a:solidFill>
                            <a:schemeClr val="tx1"/>
                          </a:solidFill>
                          <a:latin typeface="Aptos"/>
                        </a:rPr>
                        <a:t>Crestere</a:t>
                      </a:r>
                      <a:r>
                        <a:rPr lang="ro-RO" sz="1000" b="0" i="0" u="none" strike="noStrike" noProof="0" dirty="0">
                          <a:solidFill>
                            <a:schemeClr val="tx1"/>
                          </a:solidFill>
                          <a:latin typeface="Aptos"/>
                        </a:rPr>
                        <a:t> cifrei de afacere cu 1.000.000 Lei ( in </a:t>
                      </a:r>
                      <a:r>
                        <a:rPr lang="ro-RO" sz="1000" b="0" i="0" u="none" strike="noStrike" noProof="0" err="1">
                          <a:solidFill>
                            <a:schemeClr val="tx1"/>
                          </a:solidFill>
                          <a:latin typeface="Aptos"/>
                        </a:rPr>
                        <a:t>urmatorii</a:t>
                      </a:r>
                      <a:r>
                        <a:rPr lang="ro-RO" sz="1000" b="0" i="0" u="none" strike="noStrike" noProof="0" dirty="0">
                          <a:solidFill>
                            <a:schemeClr val="tx1"/>
                          </a:solidFill>
                          <a:latin typeface="Aptos"/>
                        </a:rPr>
                        <a:t>  2 ani)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000" b="0" i="0" u="none" strike="noStrike" noProof="0" dirty="0">
                          <a:solidFill>
                            <a:schemeClr val="tx1"/>
                          </a:solidFill>
                          <a:latin typeface="Aptos"/>
                        </a:rPr>
                        <a:t>Creșterea profitului cu 10% anual 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000" b="0" i="0" u="none" strike="noStrike" noProof="0" dirty="0" err="1">
                          <a:solidFill>
                            <a:schemeClr val="tx1"/>
                          </a:solidFill>
                          <a:latin typeface="Aptos"/>
                        </a:rPr>
                        <a:t>Cresterea</a:t>
                      </a:r>
                      <a:r>
                        <a:rPr lang="ro-RO" sz="1000" b="0" i="0" u="none" strike="noStrike" noProof="0" dirty="0">
                          <a:solidFill>
                            <a:schemeClr val="tx1"/>
                          </a:solidFill>
                          <a:latin typeface="Aptos"/>
                        </a:rPr>
                        <a:t> cotei de </a:t>
                      </a:r>
                      <a:r>
                        <a:rPr lang="ro-RO" sz="1000" b="0" i="0" u="none" strike="noStrike" noProof="0" dirty="0" err="1">
                          <a:solidFill>
                            <a:schemeClr val="tx1"/>
                          </a:solidFill>
                          <a:latin typeface="Aptos"/>
                        </a:rPr>
                        <a:t>piata</a:t>
                      </a:r>
                      <a:endParaRPr lang="ro-RO" sz="1000" b="0" i="0" u="none" strike="noStrike" noProof="0" dirty="0">
                        <a:solidFill>
                          <a:schemeClr val="tx1"/>
                        </a:solidFill>
                        <a:latin typeface="Apto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000" b="0" i="0" u="none" strike="noStrike" noProof="0" err="1">
                          <a:solidFill>
                            <a:schemeClr val="tx1"/>
                          </a:solidFill>
                          <a:latin typeface="Aptos"/>
                        </a:rPr>
                        <a:t>Imbunatatirea</a:t>
                      </a:r>
                      <a:r>
                        <a:rPr lang="ro-RO" sz="1000" b="0" i="0" u="none" strike="noStrike" noProof="0" dirty="0">
                          <a:solidFill>
                            <a:schemeClr val="tx1"/>
                          </a:solidFill>
                          <a:latin typeface="Aptos"/>
                        </a:rPr>
                        <a:t> </a:t>
                      </a:r>
                      <a:r>
                        <a:rPr lang="ro-RO" sz="1000" b="0" i="0" u="none" strike="noStrike" noProof="0" err="1">
                          <a:solidFill>
                            <a:schemeClr val="tx1"/>
                          </a:solidFill>
                          <a:latin typeface="Aptos"/>
                        </a:rPr>
                        <a:t>calitatii</a:t>
                      </a:r>
                      <a:r>
                        <a:rPr lang="ro-RO" sz="1000" b="0" i="0" u="none" strike="noStrike" noProof="0" dirty="0">
                          <a:solidFill>
                            <a:schemeClr val="tx1"/>
                          </a:solidFill>
                          <a:latin typeface="Aptos"/>
                        </a:rPr>
                        <a:t>  serviciilor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000" b="0" i="0" u="none" strike="noStrike" noProof="0" dirty="0">
                          <a:solidFill>
                            <a:schemeClr val="tx1"/>
                          </a:solidFill>
                          <a:latin typeface="Aptos"/>
                        </a:rPr>
                        <a:t>Amortizarea activelor imobilizate în 4 ani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000" b="0" i="0" u="none" strike="noStrike" noProof="0" dirty="0">
                          <a:solidFill>
                            <a:schemeClr val="tx1"/>
                          </a:solidFill>
                          <a:latin typeface="Aptos"/>
                        </a:rPr>
                        <a:t>Expansiunea firmei in </a:t>
                      </a:r>
                      <a:r>
                        <a:rPr lang="ro-RO" sz="1000" b="0" i="0" u="none" strike="noStrike" noProof="0" err="1">
                          <a:solidFill>
                            <a:schemeClr val="tx1"/>
                          </a:solidFill>
                          <a:latin typeface="Aptos"/>
                        </a:rPr>
                        <a:t>plannational</a:t>
                      </a:r>
                      <a:r>
                        <a:rPr lang="ro-RO" sz="1000" b="0" i="0" u="none" strike="noStrike" noProof="0" dirty="0">
                          <a:solidFill>
                            <a:schemeClr val="tx1"/>
                          </a:solidFill>
                          <a:latin typeface="Aptos"/>
                        </a:rPr>
                        <a:t> in 2 ani 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000" b="0" i="0" u="none" strike="noStrike" noProof="0" dirty="0">
                          <a:solidFill>
                            <a:schemeClr val="tx1"/>
                          </a:solidFill>
                          <a:latin typeface="Aptos"/>
                        </a:rPr>
                        <a:t>Strategii: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000" b="0" i="0" u="none" strike="noStrike" noProof="0" err="1">
                          <a:solidFill>
                            <a:schemeClr val="tx1"/>
                          </a:solidFill>
                          <a:latin typeface="Aptos"/>
                        </a:rPr>
                        <a:t>Fidelizarea</a:t>
                      </a:r>
                      <a:r>
                        <a:rPr lang="ro-RO" sz="1000" b="0" i="0" u="none" strike="noStrike" noProof="0" dirty="0">
                          <a:solidFill>
                            <a:schemeClr val="tx1"/>
                          </a:solidFill>
                          <a:latin typeface="Aptos"/>
                        </a:rPr>
                        <a:t> </a:t>
                      </a:r>
                      <a:r>
                        <a:rPr lang="ro-RO" sz="1000" b="0" i="0" u="none" strike="noStrike" noProof="0" err="1">
                          <a:solidFill>
                            <a:schemeClr val="tx1"/>
                          </a:solidFill>
                          <a:latin typeface="Aptos"/>
                        </a:rPr>
                        <a:t>clienţilor</a:t>
                      </a:r>
                      <a:r>
                        <a:rPr lang="ro-RO" sz="1000" b="0" i="0" u="none" strike="noStrike" noProof="0" dirty="0">
                          <a:solidFill>
                            <a:schemeClr val="tx1"/>
                          </a:solidFill>
                          <a:latin typeface="Aptos"/>
                        </a:rPr>
                        <a:t>: prin politici adecvate de promovare;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000" b="0" i="0" u="none" strike="noStrike" noProof="0" dirty="0">
                          <a:solidFill>
                            <a:schemeClr val="tx1"/>
                          </a:solidFill>
                          <a:latin typeface="Aptos"/>
                        </a:rPr>
                        <a:t>Standarde ridicate de calitate si </a:t>
                      </a:r>
                      <a:r>
                        <a:rPr lang="ro-RO" sz="1000" b="0" i="0" u="none" strike="noStrike" noProof="0" dirty="0" err="1">
                          <a:solidFill>
                            <a:schemeClr val="tx1"/>
                          </a:solidFill>
                          <a:latin typeface="Aptos"/>
                        </a:rPr>
                        <a:t>curatenie</a:t>
                      </a:r>
                      <a:r>
                        <a:rPr lang="ro-RO" sz="1000" b="0" i="0" u="none" strike="noStrike" noProof="0" dirty="0">
                          <a:solidFill>
                            <a:schemeClr val="tx1"/>
                          </a:solidFill>
                          <a:latin typeface="Aptos"/>
                        </a:rPr>
                        <a:t> 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000" b="0" i="0" u="none" strike="noStrike" noProof="0" dirty="0">
                          <a:solidFill>
                            <a:schemeClr val="tx1"/>
                          </a:solidFill>
                          <a:latin typeface="Aptos"/>
                        </a:rPr>
                        <a:t>Politică de marketing performantă: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000" b="0" i="0" u="none" strike="noStrike" noProof="0" dirty="0">
                          <a:solidFill>
                            <a:schemeClr val="tx1"/>
                          </a:solidFill>
                          <a:latin typeface="Aptos"/>
                        </a:rPr>
                        <a:t>Realizarea sistematică de cercetări de</a:t>
                      </a:r>
                    </a:p>
                    <a:p>
                      <a:pPr marL="0" lvl="0" indent="0" algn="l">
                        <a:buNone/>
                      </a:pPr>
                      <a:r>
                        <a:rPr lang="ro-RO" sz="1000" b="0" i="0" u="none" strike="noStrike" noProof="0" dirty="0">
                          <a:solidFill>
                            <a:schemeClr val="tx1"/>
                          </a:solidFill>
                          <a:latin typeface="Aptos"/>
                        </a:rPr>
                        <a:t>Marketing </a:t>
                      </a:r>
                      <a:r>
                        <a:rPr lang="ro-RO" sz="1000" b="0" i="0" u="none" strike="noStrike" noProof="0" err="1">
                          <a:solidFill>
                            <a:schemeClr val="tx1"/>
                          </a:solidFill>
                          <a:latin typeface="Aptos"/>
                        </a:rPr>
                        <a:t>şi</a:t>
                      </a:r>
                      <a:r>
                        <a:rPr lang="ro-RO" sz="1000" b="0" i="0" u="none" strike="noStrike" noProof="0" dirty="0">
                          <a:solidFill>
                            <a:schemeClr val="tx1"/>
                          </a:solidFill>
                          <a:latin typeface="Aptos"/>
                        </a:rPr>
                        <a:t> analize SWOT.</a:t>
                      </a:r>
                    </a:p>
                    <a:p>
                      <a:pPr lvl="0">
                        <a:buNone/>
                      </a:pPr>
                      <a:endParaRPr lang="ro-RO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54295" marR="54295" marT="27148" marB="27148">
                    <a:lnL w="12700">
                      <a:solidFill>
                        <a:schemeClr val="tx1"/>
                      </a:solidFill>
                    </a:lnL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200" b="0" i="0" u="none" strike="noStrike" noProof="0" dirty="0">
                          <a:solidFill>
                            <a:schemeClr val="tx1"/>
                          </a:solidFill>
                          <a:latin typeface="Aptos"/>
                        </a:rPr>
                        <a:t>Activități: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200" b="0" i="0" u="none" strike="noStrike" noProof="0" dirty="0">
                          <a:solidFill>
                            <a:schemeClr val="tx1"/>
                          </a:solidFill>
                          <a:latin typeface="Aptos"/>
                        </a:rPr>
                        <a:t>Promovarea FE la târgurile internaționale;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200" b="0" i="0" u="none" strike="noStrike" noProof="0" dirty="0">
                          <a:solidFill>
                            <a:schemeClr val="tx1"/>
                          </a:solidFill>
                          <a:latin typeface="Aptos"/>
                        </a:rPr>
                        <a:t>Campanie publicitară intensă în vederea grupului-țintă;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200" b="0" i="0" u="none" strike="noStrike" noProof="0" dirty="0">
                          <a:solidFill>
                            <a:schemeClr val="tx1"/>
                          </a:solidFill>
                          <a:latin typeface="Aptos"/>
                        </a:rPr>
                        <a:t>Perfecționarea personalului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200" b="0" i="0" u="none" strike="noStrike" noProof="0" dirty="0">
                          <a:solidFill>
                            <a:schemeClr val="tx1"/>
                          </a:solidFill>
                          <a:latin typeface="Aptos"/>
                        </a:rPr>
                        <a:t>Orientarea spre client;</a:t>
                      </a:r>
                    </a:p>
                    <a:p>
                      <a:pPr lvl="0">
                        <a:buNone/>
                      </a:pPr>
                      <a:r>
                        <a:rPr lang="ro-RO" sz="1200" b="0" i="0" u="none" strike="noStrike" noProof="0" err="1">
                          <a:solidFill>
                            <a:schemeClr val="tx1"/>
                          </a:solidFill>
                          <a:latin typeface="Aptos"/>
                        </a:rPr>
                        <a:t>Obţinerea</a:t>
                      </a:r>
                      <a:r>
                        <a:rPr lang="ro-RO" sz="1200" b="0" i="0" u="none" strike="noStrike" noProof="0" dirty="0">
                          <a:solidFill>
                            <a:schemeClr val="tx1"/>
                          </a:solidFill>
                          <a:latin typeface="Aptos"/>
                        </a:rPr>
                        <a:t> certificatului "Marca de calitate" </a:t>
                      </a:r>
                    </a:p>
                    <a:p>
                      <a:pPr lvl="0">
                        <a:buNone/>
                      </a:pPr>
                      <a:endParaRPr lang="ro-RO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54295" marR="54295" marT="27148" marB="27148">
                    <a:lnR w="12700">
                      <a:solidFill>
                        <a:schemeClr val="tx1"/>
                      </a:solidFill>
                    </a:lnR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61793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23629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B6CDA21F-E7AF-4C75-8395-33F58D5B0E4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AE1C45F0-260A-458C-96ED-C1F6D21512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1216597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A6604B49-AD5C-4590-B051-06C8222ECD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743ECCAF-29C5-4537-947C-7EA1292463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ED49787B-8DE6-4467-AD0A-8DECC6E0C2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5B0017B-2ECA-49AF-B397-DC140825DF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0059" y="613954"/>
            <a:ext cx="8180615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xmlns="" id="{E4907C72-4A5A-C260-B451-056B739B4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23" y="809898"/>
            <a:ext cx="7457037" cy="1554480"/>
          </a:xfrm>
        </p:spPr>
        <p:txBody>
          <a:bodyPr anchor="ctr">
            <a:normAutofit/>
          </a:bodyPr>
          <a:lstStyle/>
          <a:p>
            <a:r>
              <a:rPr lang="ro-RO" sz="4200" dirty="0" err="1">
                <a:ea typeface="Calibri"/>
                <a:cs typeface="Calibri"/>
              </a:rPr>
              <a:t>Informatii</a:t>
            </a:r>
            <a:r>
              <a:rPr lang="ro-RO" sz="4200" dirty="0">
                <a:ea typeface="Calibri"/>
                <a:cs typeface="Calibri"/>
              </a:rPr>
              <a:t> Financiare</a:t>
            </a:r>
            <a:br>
              <a:rPr lang="ro-RO" sz="4200" dirty="0">
                <a:ea typeface="Calibri"/>
                <a:cs typeface="Calibri"/>
              </a:rPr>
            </a:br>
            <a:endParaRPr lang="ro-RO" sz="420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xmlns="" id="{E32693B5-EA9D-0B72-5A7B-CE0764E2A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193" y="2971800"/>
            <a:ext cx="8440207" cy="3124658"/>
          </a:xfrm>
        </p:spPr>
        <p:txBody>
          <a:bodyPr anchor="ctr">
            <a:normAutofit/>
          </a:bodyPr>
          <a:lstStyle/>
          <a:p>
            <a:r>
              <a:rPr lang="ro-RO" sz="2100" dirty="0">
                <a:ea typeface="+mn-lt"/>
                <a:cs typeface="+mn-lt"/>
                <a:hlinkClick r:id="rId2"/>
              </a:rPr>
              <a:t>https://</a:t>
            </a:r>
            <a:r>
              <a:rPr lang="ro-RO" sz="2100" dirty="0" smtClean="0">
                <a:ea typeface="+mn-lt"/>
                <a:cs typeface="+mn-lt"/>
                <a:hlinkClick r:id="rId2"/>
              </a:rPr>
              <a:t>files.catbox.moe/v7wcpg.pdf</a:t>
            </a:r>
            <a:r>
              <a:rPr lang="en-US" sz="2100" dirty="0">
                <a:ea typeface="+mn-lt"/>
                <a:cs typeface="+mn-lt"/>
              </a:rPr>
              <a:t> </a:t>
            </a:r>
            <a:r>
              <a:rPr lang="en-US" sz="2100" dirty="0" smtClean="0">
                <a:ea typeface="+mn-lt"/>
                <a:cs typeface="+mn-lt"/>
              </a:rPr>
              <a:t> Plan </a:t>
            </a:r>
            <a:r>
              <a:rPr lang="en-US" sz="2100" dirty="0" err="1" smtClean="0">
                <a:ea typeface="+mn-lt"/>
                <a:cs typeface="+mn-lt"/>
              </a:rPr>
              <a:t>Afaceri</a:t>
            </a:r>
            <a:endParaRPr lang="ro-RO" sz="2100" dirty="0">
              <a:ea typeface="+mn-lt"/>
              <a:cs typeface="+mn-lt"/>
            </a:endParaRPr>
          </a:p>
          <a:p>
            <a:r>
              <a:rPr lang="ro-RO" sz="2100" dirty="0">
                <a:ea typeface="+mn-lt"/>
                <a:cs typeface="+mn-lt"/>
                <a:hlinkClick r:id="rId3"/>
              </a:rPr>
              <a:t>https://</a:t>
            </a:r>
            <a:r>
              <a:rPr lang="ro-RO" sz="2100" dirty="0" smtClean="0">
                <a:ea typeface="+mn-lt"/>
                <a:cs typeface="+mn-lt"/>
                <a:hlinkClick r:id="rId3"/>
              </a:rPr>
              <a:t>files.catbox.moe/mj3tgv.pdf</a:t>
            </a:r>
            <a:r>
              <a:rPr lang="en-US" sz="2100" dirty="0">
                <a:ea typeface="+mn-lt"/>
                <a:cs typeface="+mn-lt"/>
              </a:rPr>
              <a:t> </a:t>
            </a:r>
            <a:r>
              <a:rPr lang="en-US" sz="2100" dirty="0" err="1" smtClean="0">
                <a:ea typeface="+mn-lt"/>
                <a:cs typeface="+mn-lt"/>
              </a:rPr>
              <a:t>Misiune</a:t>
            </a:r>
            <a:r>
              <a:rPr lang="en-US" sz="2100" dirty="0" err="1" smtClean="0">
                <a:ea typeface="+mn-lt"/>
                <a:cs typeface="+mn-lt"/>
              </a:rPr>
              <a:t>,</a:t>
            </a:r>
            <a:r>
              <a:rPr lang="en-US" sz="2100" dirty="0" err="1" smtClean="0">
                <a:ea typeface="+mn-lt"/>
                <a:cs typeface="+mn-lt"/>
              </a:rPr>
              <a:t>Viziune,Obiective,Activitati</a:t>
            </a:r>
            <a:endParaRPr lang="ro-RO" sz="2100" dirty="0">
              <a:ea typeface="+mn-lt"/>
              <a:cs typeface="+mn-lt"/>
            </a:endParaRPr>
          </a:p>
          <a:p>
            <a:r>
              <a:rPr lang="ro-RO" sz="2100" dirty="0">
                <a:latin typeface="Helvetica"/>
                <a:ea typeface="Calibri"/>
                <a:cs typeface="Helvetica"/>
                <a:hlinkClick r:id="rId4"/>
              </a:rPr>
              <a:t>https://</a:t>
            </a:r>
            <a:r>
              <a:rPr lang="ro-RO" sz="2100" dirty="0" smtClean="0">
                <a:latin typeface="Helvetica"/>
                <a:ea typeface="Calibri"/>
                <a:cs typeface="Helvetica"/>
                <a:hlinkClick r:id="rId4"/>
              </a:rPr>
              <a:t>files.catbox.moe/wwoe9d.pdf</a:t>
            </a:r>
            <a:r>
              <a:rPr lang="en-US" sz="2100" dirty="0" smtClean="0">
                <a:latin typeface="Helvetica"/>
                <a:ea typeface="Calibri"/>
                <a:cs typeface="Helvetica"/>
              </a:rPr>
              <a:t> </a:t>
            </a:r>
            <a:r>
              <a:rPr lang="en-US" sz="2100" dirty="0" err="1" smtClean="0">
                <a:latin typeface="Helvetica"/>
                <a:ea typeface="Calibri"/>
                <a:cs typeface="Helvetica"/>
              </a:rPr>
              <a:t>Formular</a:t>
            </a:r>
            <a:r>
              <a:rPr lang="en-US" sz="2100" dirty="0" smtClean="0">
                <a:latin typeface="Helvetica"/>
                <a:ea typeface="Calibri"/>
                <a:cs typeface="Helvetica"/>
              </a:rPr>
              <a:t> </a:t>
            </a:r>
            <a:r>
              <a:rPr lang="en-US" sz="2100" dirty="0" err="1" smtClean="0">
                <a:latin typeface="Helvetica"/>
                <a:ea typeface="Calibri"/>
                <a:cs typeface="Helvetica"/>
              </a:rPr>
              <a:t>Comanda</a:t>
            </a:r>
            <a:endParaRPr lang="ro-RO" sz="2100" dirty="0">
              <a:ea typeface="Calibri"/>
              <a:cs typeface="Calibri"/>
            </a:endParaRPr>
          </a:p>
          <a:p>
            <a:r>
              <a:rPr lang="ro-RO" sz="2100" dirty="0">
                <a:latin typeface="Helvetica"/>
                <a:ea typeface="Calibri"/>
                <a:cs typeface="Helvetica"/>
                <a:hlinkClick r:id="rId5"/>
              </a:rPr>
              <a:t>https://</a:t>
            </a:r>
            <a:r>
              <a:rPr lang="ro-RO" sz="2100" dirty="0" smtClean="0">
                <a:latin typeface="Helvetica"/>
                <a:ea typeface="Calibri"/>
                <a:cs typeface="Helvetica"/>
                <a:hlinkClick r:id="rId5"/>
              </a:rPr>
              <a:t>files.catbox.moe/1qqa9x.pdf</a:t>
            </a:r>
            <a:r>
              <a:rPr lang="en-US" sz="2100" dirty="0" smtClean="0">
                <a:latin typeface="Helvetica"/>
                <a:ea typeface="Calibri"/>
                <a:cs typeface="Helvetica"/>
              </a:rPr>
              <a:t>  </a:t>
            </a:r>
            <a:r>
              <a:rPr lang="en-US" sz="2100" dirty="0" err="1" smtClean="0">
                <a:latin typeface="Helvetica"/>
                <a:ea typeface="Calibri"/>
                <a:cs typeface="Helvetica"/>
              </a:rPr>
              <a:t>Certificat</a:t>
            </a:r>
            <a:r>
              <a:rPr lang="en-US" sz="2100" dirty="0" smtClean="0">
                <a:latin typeface="Helvetica"/>
                <a:ea typeface="Calibri"/>
                <a:cs typeface="Helvetica"/>
              </a:rPr>
              <a:t> ROCT</a:t>
            </a:r>
          </a:p>
          <a:p>
            <a:r>
              <a:rPr lang="en-US" sz="2100" dirty="0">
                <a:hlinkClick r:id="rId6" tooltip="https://files.catbox.moe/btr2ps.pdf"/>
              </a:rPr>
              <a:t>https://</a:t>
            </a:r>
            <a:r>
              <a:rPr lang="en-US" sz="2100" dirty="0" smtClean="0">
                <a:hlinkClick r:id="rId6" tooltip="https://files.catbox.moe/btr2ps.pdf"/>
              </a:rPr>
              <a:t>files.catbox.moe/btr2ps.pdf</a:t>
            </a:r>
            <a:r>
              <a:rPr lang="en-US" sz="2100" dirty="0" smtClean="0"/>
              <a:t>  Business Plan</a:t>
            </a:r>
            <a:endParaRPr lang="ro-RO" sz="2100" dirty="0">
              <a:latin typeface="Helvetica"/>
              <a:ea typeface="Calibri"/>
              <a:cs typeface="Helvetica"/>
            </a:endParaRPr>
          </a:p>
          <a:p>
            <a:endParaRPr lang="ro-RO" sz="2100" dirty="0">
              <a:ea typeface="Calibri"/>
              <a:cs typeface="Calibri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6CF1BAF6-AD41-4082-B212-8A1F9A2E87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628650" y="6485313"/>
            <a:ext cx="78867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ubstituent subsol 3">
            <a:extLst>
              <a:ext uri="{FF2B5EF4-FFF2-40B4-BE49-F238E27FC236}">
                <a16:creationId xmlns:a16="http://schemas.microsoft.com/office/drawing/2014/main" xmlns="" id="{4AB73F14-2E17-2601-3F52-C70963A7C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92240"/>
            <a:ext cx="30861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64 BIT Arcade</a:t>
            </a:r>
          </a:p>
        </p:txBody>
      </p:sp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xmlns="" id="{99259743-072A-A39E-5AFC-CBECBBC81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9224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A09EE20-F543-4A68-8610-63E57CE4AD47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257103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xmlns="" id="{47942995-B07F-4636-9A06-C6A104B260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357" y="2960716"/>
            <a:ext cx="3027251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Materiale promotionale</a:t>
            </a:r>
          </a:p>
        </p:txBody>
      </p:sp>
      <p:grpSp>
        <p:nvGrpSpPr>
          <p:cNvPr id="1039" name="Group 1038">
            <a:extLst>
              <a:ext uri="{FF2B5EF4-FFF2-40B4-BE49-F238E27FC236}">
                <a16:creationId xmlns:a16="http://schemas.microsoft.com/office/drawing/2014/main" xmlns="" id="{032D8612-31EB-44CF-A1D0-14FD4C7054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2" y="2984992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040" name="Rectangle 1039">
              <a:extLst>
                <a:ext uri="{FF2B5EF4-FFF2-40B4-BE49-F238E27FC236}">
                  <a16:creationId xmlns:a16="http://schemas.microsoft.com/office/drawing/2014/main" xmlns="" id="{F19A4A0F-1B59-4DB0-9764-D10936E987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1" name="Rectangle 1040">
              <a:extLst>
                <a:ext uri="{FF2B5EF4-FFF2-40B4-BE49-F238E27FC236}">
                  <a16:creationId xmlns:a16="http://schemas.microsoft.com/office/drawing/2014/main" xmlns="" id="{F399A70F-F8CD-4992-9EF5-6CF15472E7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2" name="Rectangle 1041">
              <a:extLst>
                <a:ext uri="{FF2B5EF4-FFF2-40B4-BE49-F238E27FC236}">
                  <a16:creationId xmlns:a16="http://schemas.microsoft.com/office/drawing/2014/main" xmlns="" id="{48F4FEDC-6D80-458C-A665-075D9B9500F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4" name="Rectangle 1043">
            <a:extLst>
              <a:ext uri="{FF2B5EF4-FFF2-40B4-BE49-F238E27FC236}">
                <a16:creationId xmlns:a16="http://schemas.microsoft.com/office/drawing/2014/main" xmlns="" id="{B81933D1-5615-42C7-9C0B-4EB7105CCE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8023252" y="0"/>
            <a:ext cx="112074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xmlns="" id="{19C9EAEA-39D0-4B0E-A0EB-51E7B26740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264357" y="391886"/>
            <a:ext cx="4507025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41869" y="2211114"/>
            <a:ext cx="4152000" cy="237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35356" y="6492240"/>
            <a:ext cx="282432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64 BIT Arcade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492240"/>
            <a:ext cx="140381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A09EE20-F543-4A68-8610-63E57CE4AD47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4" name="AutoShape 2" descr="blob:https://web.whatsapp.com/98bdcd22-da41-43e5-bc51-6d20d28ef26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668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400</Words>
  <Application>Microsoft Office PowerPoint</Application>
  <PresentationFormat>On-screen Show (4:3)</PresentationFormat>
  <Paragraphs>154</Paragraphs>
  <Slides>15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Office Theme</vt:lpstr>
      <vt:lpstr>Temă Office</vt:lpstr>
      <vt:lpstr>64 BIT Arcade </vt:lpstr>
      <vt:lpstr>Cuprins</vt:lpstr>
      <vt:lpstr>64 BIT Arcade</vt:lpstr>
      <vt:lpstr>Prezentarea 64 BIT Arcade SRL</vt:lpstr>
      <vt:lpstr>Echipa 64 BIT Arcade</vt:lpstr>
      <vt:lpstr>Organigrama</vt:lpstr>
      <vt:lpstr>Misiune, Viziune, Slogan </vt:lpstr>
      <vt:lpstr>Informatii Financiare </vt:lpstr>
      <vt:lpstr>Materiale promotionale</vt:lpstr>
      <vt:lpstr>Brosura </vt:lpstr>
      <vt:lpstr>Afis</vt:lpstr>
      <vt:lpstr>Oferta</vt:lpstr>
      <vt:lpstr>Reclama</vt:lpstr>
      <vt:lpstr>Program </vt:lpstr>
      <vt:lpstr>Contact+Locatie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elispatrascu@gmail.com</dc:creator>
  <cp:lastModifiedBy>elispatrascu@gmail.com</cp:lastModifiedBy>
  <cp:revision>403</cp:revision>
  <dcterms:created xsi:type="dcterms:W3CDTF">2025-02-10T17:16:29Z</dcterms:created>
  <dcterms:modified xsi:type="dcterms:W3CDTF">2025-03-23T18:48:44Z</dcterms:modified>
</cp:coreProperties>
</file>